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6" r:id="rId12"/>
    <p:sldId id="265" r:id="rId13"/>
    <p:sldId id="264" r:id="rId14"/>
    <p:sldId id="263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B25F"/>
    <a:srgbClr val="913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3C6A9-78CF-4EB5-9D79-037E073D3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5BCD39-6ED7-42E4-A743-B493D0C40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92BDC-7719-4382-915C-2BEA729C2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66852-81D2-439B-A131-BBBCAABA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238F1-91EB-4858-B380-6169381A3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55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B9AB1-EBB3-4ABA-B302-EDC7D5C6B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1FE04E-90C1-4EA7-807A-42FCA1157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C63A2-722C-47C9-B396-5DE0CDFB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2CD04-3AC4-49F2-883C-C9784C595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D03F6-2BF2-4108-8506-C2943EBD3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26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9F8D99-B695-4731-B52E-9D138CE0C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BC30F0-42F3-4427-8C34-261C395A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AF908-4745-49B9-9107-499A06D96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54970-BFC3-4C0B-9C91-865B890A4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025B7-F5A6-4D87-B5DB-F3C5D8471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95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FAF6D-3A2D-4075-A3E0-8656A6BD9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34351-9FEA-4538-A5F7-3B0B30D32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AB034-3624-45D9-885F-DAB1436CD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8EF58-914F-47F8-944F-DABCD6139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63878-CB93-4B34-93B0-0D4184852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4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DDA80-08D4-4DDE-AB02-934D3350B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8E4E0-4BF3-4446-B981-5548840C4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F67EC-F378-41DE-9467-E68BD20D4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8E562-4F12-4F5B-928D-B5E8E57CB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F4820-355F-4015-B535-912594F8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63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5667E-D755-4D4C-B68B-5335CB710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0993B-F203-49A1-A3FA-45FC11B94D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48716-F593-4842-8B1F-A173B28E8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B0256-EB97-4FEC-A4E2-1C12C365E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FF8C4-171C-40F0-B172-F2EEAD60D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FB4830-B6C5-488F-B790-86FC350D5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68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EE5C8-5714-47AA-9EFA-70F59593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B25D3-221F-4E69-A148-39751958F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21094-BA3F-4C6E-A648-FC420036E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60E6A-08BA-413F-AA24-BB195BE6D0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269987-2421-4202-A2CC-52472330C2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81C11D-A86D-4114-8427-21DA3E95E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0397B1-73B4-4AAB-A158-2C48CD924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0FC230-D906-4352-9520-2A602A8E4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46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F4FFE-00E5-4910-A4A5-C63CC94B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88F11E-9386-4F6F-90A8-07AB94CEE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69C917-D8E8-406D-9A7F-94AD38E7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9504A5-3E14-4ED8-9F16-F3C92DE48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14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281211-C4B8-422D-B8C4-CF763B83C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8F4480-EFFC-4F55-A7BD-6911FBC94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EB3843-4953-4347-9769-DEF9F8523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90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A6B75-B546-4D0D-A874-ED712AFE4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821A3-F399-4068-83B4-D76A13078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81DA49-7470-4683-BC0F-D0E87305A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E1628-D632-4227-BAF0-4D578B15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D2A90-1ED7-4B45-9789-87D5DE9F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5FEDD-1BEA-4678-B1EF-7613D469C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28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7F9AC-2E21-42D7-AF23-FF1F44A4F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E07921-0B07-49B7-8E9F-4B52319521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5D6134-FBE8-40D7-BC59-413A60968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235A-8CA2-49DC-9D41-2B9C161D5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4DC2A-D0A7-42B0-97AB-8B13D768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FFEFE-FD3E-475F-90F5-C003C0814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5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7E081E-B4A2-463E-A56C-5E9EE1AD2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93C71-EFC4-420F-9E2A-05D2B5BD8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ACE37-1F65-4108-814F-FF7D46016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B97D4-7A7C-47CF-BEB7-20B47127B442}" type="datetimeFigureOut">
              <a:rPr lang="en-GB" smtClean="0"/>
              <a:t>4/5/23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BC50B-3FCB-4A32-B224-1188017A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717F2-F709-4D49-AA31-0B2A0E5DB4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A52E9-0499-4B17-B5FA-8B2D866F0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09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awsie.github.io/guizero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agpi.raspberrypi.com/books/create-guis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eplit.com/@laurajamesBCS/GuiZero-Card-Game#main.py" TargetMode="External"/><Relationship Id="rId2" Type="http://schemas.openxmlformats.org/officeDocument/2006/relationships/hyperlink" Target="https://replit.com/@laurajamesBCS/playing-with-gui#main.p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plit.com/@laurajamesBCS/SQL-and-Guizero#main.p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130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E02716-CF3E-4041-8302-A367CCF72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462"/>
            <a:ext cx="6665495" cy="67112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CCE59C-6EF3-434C-9535-FEB8AE363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4252" y="1122363"/>
            <a:ext cx="4993106" cy="2387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GB" dirty="0"/>
              <a:t>GUI in Python : </a:t>
            </a:r>
            <a:r>
              <a:rPr lang="en-GB" dirty="0" err="1"/>
              <a:t>guizero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F2F67-91C1-414F-BA8C-2E630AD00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4252" y="3602038"/>
            <a:ext cx="4993106" cy="1666248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en-GB" dirty="0"/>
              <a:t>Building Graphical User Interfaces in Python</a:t>
            </a:r>
          </a:p>
          <a:p>
            <a:r>
              <a:rPr lang="en-GB" i="1" dirty="0">
                <a:solidFill>
                  <a:srgbClr val="7030A0"/>
                </a:solidFill>
              </a:rPr>
              <a:t>LAJ updated 4/5/23</a:t>
            </a:r>
          </a:p>
          <a:p>
            <a:endParaRPr lang="en-GB" dirty="0"/>
          </a:p>
          <a:p>
            <a:r>
              <a:rPr lang="en-GB" sz="1500" dirty="0">
                <a:hlinkClick r:id="rId3"/>
              </a:rPr>
              <a:t>https://lawsie.github.io/guizero/</a:t>
            </a:r>
            <a:endParaRPr lang="en-GB" sz="1500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FC7C97-9C39-2CE4-95C4-C0F8F6F96837}"/>
              </a:ext>
            </a:extLst>
          </p:cNvPr>
          <p:cNvSpPr txBox="1"/>
          <p:nvPr/>
        </p:nvSpPr>
        <p:spPr>
          <a:xfrm>
            <a:off x="6954252" y="6081204"/>
            <a:ext cx="4993106" cy="584775"/>
          </a:xfrm>
          <a:prstGeom prst="rect">
            <a:avLst/>
          </a:prstGeom>
          <a:solidFill>
            <a:srgbClr val="0EB25F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You can download the pdf of this printed book from here:</a:t>
            </a:r>
          </a:p>
          <a:p>
            <a:r>
              <a:rPr lang="en-GB" sz="1600" dirty="0">
                <a:hlinkClick r:id="rId4"/>
              </a:rPr>
              <a:t>https://magpi.raspberrypi.com/books/create-guis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227500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3A0F5-9DD8-46FE-A3BB-D087770EE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Styling text boxes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BC502-B915-4785-9F42-66BBD2672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3BD43B-B6D2-4088-A440-7A5003E4A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50" y="1825625"/>
            <a:ext cx="4572000" cy="3286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E2F964-0808-41EE-83FC-70974E104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464" y="1930333"/>
            <a:ext cx="5237336" cy="38673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4A6B655-1285-400C-BE78-C825EF8831F8}"/>
              </a:ext>
            </a:extLst>
          </p:cNvPr>
          <p:cNvSpPr txBox="1"/>
          <p:nvPr/>
        </p:nvSpPr>
        <p:spPr>
          <a:xfrm>
            <a:off x="8204433" y="1241571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is a Drawing widget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9CDECBB-6802-41A3-B270-34BCC03C7BFE}"/>
              </a:ext>
            </a:extLst>
          </p:cNvPr>
          <p:cNvCxnSpPr>
            <a:stCxn id="8" idx="2"/>
          </p:cNvCxnSpPr>
          <p:nvPr/>
        </p:nvCxnSpPr>
        <p:spPr>
          <a:xfrm>
            <a:off x="9576033" y="1610903"/>
            <a:ext cx="96473" cy="503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516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43CCA43E-E213-4F98-B439-9B27C01B5B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24051" y="1618434"/>
            <a:ext cx="11248272" cy="6075921"/>
          </a:xfrm>
          <a:prstGeom prst="rect">
            <a:avLst/>
          </a:prstGeom>
          <a:solidFill>
            <a:srgbClr val="FCFD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8700" rIns="0" bIns="1587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from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guizero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import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App,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PushButton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def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990000"/>
                </a:solidFill>
                <a:effectLst/>
                <a:latin typeface="Hack"/>
              </a:rPr>
              <a:t>start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333333"/>
                </a:solidFill>
                <a:latin typeface="Hack"/>
              </a:rPr>
              <a:t>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start_button.disable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333333"/>
                </a:solidFill>
                <a:latin typeface="Hack"/>
              </a:rPr>
              <a:t>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stop_button.enable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def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990000"/>
                </a:solidFill>
                <a:effectLst/>
                <a:latin typeface="Hack"/>
              </a:rPr>
              <a:t>stop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():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333333"/>
                </a:solidFill>
                <a:latin typeface="Hack"/>
              </a:rPr>
              <a:t>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start_button.enable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333333"/>
                </a:solidFill>
                <a:latin typeface="Hack"/>
              </a:rPr>
              <a:t>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stop_button.disable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app = App()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start_button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=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PushButton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(app, command=start, text=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DD1144"/>
                </a:solidFill>
                <a:effectLst/>
                <a:latin typeface="Hack"/>
              </a:rPr>
              <a:t>"start"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stop_button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=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PushButton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(app, command=stop, text=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DD1144"/>
                </a:solidFill>
                <a:effectLst/>
                <a:latin typeface="Hack"/>
              </a:rPr>
              <a:t>"stop"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, enabled=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False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app.display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() 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6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53F00E3-D5BB-4F00-8568-6B7C1AC4C3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FCFD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33308" rIns="91440" bIns="66654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PT Sans" panose="020B0604020202020204" pitchFamily="34" charset="0"/>
              </a:rPr>
              <a:t>Toggle 2 buttons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343838"/>
                </a:solidFill>
                <a:effectLst/>
                <a:latin typeface="Open Sans" panose="020B0604020202020204" pitchFamily="34" charset="0"/>
              </a:rPr>
              <a:t>Have 2 buttons, </a:t>
            </a: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343838"/>
                </a:solidFill>
                <a:effectLst/>
                <a:latin typeface="Open Sans" panose="020B0604020202020204" pitchFamily="34" charset="0"/>
              </a:rPr>
              <a:t>start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343838"/>
                </a:solidFill>
                <a:effectLst/>
                <a:latin typeface="Open Sans" panose="020B0604020202020204" pitchFamily="34" charset="0"/>
              </a:rPr>
              <a:t> and </a:t>
            </a: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343838"/>
                </a:solidFill>
                <a:effectLst/>
                <a:latin typeface="Open Sans" panose="020B0604020202020204" pitchFamily="34" charset="0"/>
              </a:rPr>
              <a:t>stop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343838"/>
                </a:solidFill>
                <a:effectLst/>
                <a:latin typeface="Open Sans" panose="020B0604020202020204" pitchFamily="34" charset="0"/>
              </a:rPr>
              <a:t> with them changing the 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C7254E"/>
                </a:solidFill>
                <a:effectLst/>
                <a:latin typeface="Hack"/>
              </a:rPr>
              <a:t>enabled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343838"/>
                </a:solidFill>
                <a:effectLst/>
                <a:latin typeface="Open Sans" panose="020B0604020202020204" pitchFamily="34" charset="0"/>
              </a:rPr>
              <a:t> state of each other.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213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A6D5C-2596-3394-B2E7-ABF12E173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3656A-21A3-D99F-ABE5-13ED3749E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Really </a:t>
            </a:r>
            <a:r>
              <a:rPr lang="en-GB" dirty="0" err="1"/>
              <a:t>really</a:t>
            </a:r>
            <a:r>
              <a:rPr lang="en-GB" dirty="0"/>
              <a:t> simple example: </a:t>
            </a:r>
            <a:r>
              <a:rPr lang="en-GB" dirty="0">
                <a:hlinkClick r:id="rId2"/>
              </a:rPr>
              <a:t>https://replit.com/@laurajamesBCS/playing-with-gui#main.py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Really simple card game: </a:t>
            </a:r>
            <a:r>
              <a:rPr lang="en-GB" dirty="0">
                <a:hlinkClick r:id="rId3"/>
              </a:rPr>
              <a:t>https://replit.com/@laurajamesBCS/GuiZero-Card-Game#main.py</a:t>
            </a:r>
            <a:endParaRPr lang="en-GB" dirty="0"/>
          </a:p>
          <a:p>
            <a:endParaRPr lang="en-GB" dirty="0"/>
          </a:p>
          <a:p>
            <a:r>
              <a:rPr lang="en-GB" dirty="0"/>
              <a:t>Using </a:t>
            </a:r>
            <a:r>
              <a:rPr lang="en-GB" dirty="0" err="1"/>
              <a:t>Guizero</a:t>
            </a:r>
            <a:r>
              <a:rPr lang="en-GB" dirty="0"/>
              <a:t> as an interface for a SQL database</a:t>
            </a:r>
          </a:p>
          <a:p>
            <a:r>
              <a:rPr lang="en-GB" dirty="0">
                <a:hlinkClick r:id="rId4"/>
              </a:rPr>
              <a:t>https://replit.com/@laurajamesBCS/SQL-and-Guizero#main.py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4932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BE372-E257-4496-9703-BFFE4F042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Hello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509ED-D0D3-4215-ABD9-DF19F2182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0" dirty="0">
                <a:solidFill>
                  <a:srgbClr val="333333"/>
                </a:solidFill>
                <a:effectLst/>
                <a:latin typeface="Hack"/>
              </a:rPr>
              <a:t>from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ack"/>
              </a:rPr>
              <a:t>guizero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US" b="1" i="0" dirty="0">
                <a:solidFill>
                  <a:srgbClr val="333333"/>
                </a:solidFill>
                <a:effectLst/>
                <a:latin typeface="Hack"/>
              </a:rPr>
              <a:t>import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 App 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app = App(title=</a:t>
            </a:r>
            <a:r>
              <a:rPr lang="en-US" b="0" i="0" dirty="0">
                <a:solidFill>
                  <a:srgbClr val="DD1144"/>
                </a:solidFill>
                <a:effectLst/>
                <a:latin typeface="Hack"/>
              </a:rPr>
              <a:t>"Hello world"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) </a:t>
            </a:r>
          </a:p>
          <a:p>
            <a:pPr marL="0" indent="0">
              <a:buNone/>
            </a:pPr>
            <a:r>
              <a:rPr lang="en-US" b="0" i="0" dirty="0" err="1">
                <a:solidFill>
                  <a:srgbClr val="333333"/>
                </a:solidFill>
                <a:effectLst/>
                <a:latin typeface="Hack"/>
              </a:rPr>
              <a:t>app.display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()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4933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A2744-9B73-4607-B6B2-820EA508A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Adding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DD9D6-B832-40F0-AEA4-44E94C80C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0" dirty="0">
                <a:solidFill>
                  <a:srgbClr val="333333"/>
                </a:solidFill>
                <a:effectLst/>
                <a:latin typeface="Hack"/>
              </a:rPr>
              <a:t>from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Hack"/>
              </a:rPr>
              <a:t>guizero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US" b="1" i="0" dirty="0">
                <a:solidFill>
                  <a:srgbClr val="333333"/>
                </a:solidFill>
                <a:effectLst/>
                <a:latin typeface="Hack"/>
              </a:rPr>
              <a:t>import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 App, </a:t>
            </a:r>
            <a:r>
              <a:rPr lang="en-US" b="1" i="0" dirty="0">
                <a:solidFill>
                  <a:srgbClr val="7030A0"/>
                </a:solidFill>
                <a:effectLst/>
                <a:latin typeface="Hack"/>
              </a:rPr>
              <a:t>Text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app = App(title=</a:t>
            </a:r>
            <a:r>
              <a:rPr lang="en-US" b="0" i="0" dirty="0">
                <a:solidFill>
                  <a:srgbClr val="DD1144"/>
                </a:solidFill>
                <a:effectLst/>
                <a:latin typeface="Hack"/>
              </a:rPr>
              <a:t>"Hello world"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) 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message = Text(app, text=</a:t>
            </a:r>
            <a:r>
              <a:rPr lang="en-US" b="0" i="0" dirty="0">
                <a:solidFill>
                  <a:srgbClr val="DD1144"/>
                </a:solidFill>
                <a:effectLst/>
                <a:latin typeface="Hack"/>
              </a:rPr>
              <a:t>"Welcome to the Hello world app!"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)</a:t>
            </a:r>
          </a:p>
          <a:p>
            <a:pPr marL="0" indent="0">
              <a:buNone/>
            </a:pPr>
            <a:r>
              <a:rPr lang="en-US" b="0" i="0" dirty="0" err="1">
                <a:solidFill>
                  <a:srgbClr val="333333"/>
                </a:solidFill>
                <a:effectLst/>
                <a:latin typeface="Hack"/>
              </a:rPr>
              <a:t>app.display</a:t>
            </a:r>
            <a:r>
              <a:rPr lang="en-US" b="0" i="0" dirty="0">
                <a:solidFill>
                  <a:srgbClr val="333333"/>
                </a:solidFill>
                <a:effectLst/>
                <a:latin typeface="Hack"/>
              </a:rPr>
              <a:t>()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A323DD-46DB-44E3-92CA-0D79E96829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9669" y="5147079"/>
            <a:ext cx="7765398" cy="134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378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6B8F0-C810-435F-96D3-0B4A060D3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 a button – that runs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2CA19-8EE7-4195-9846-FAB96A448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i="0" dirty="0">
                <a:solidFill>
                  <a:srgbClr val="333333"/>
                </a:solidFill>
                <a:effectLst/>
                <a:latin typeface="Hack"/>
              </a:rPr>
              <a:t>from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guizero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GB" b="1" i="0" dirty="0">
                <a:solidFill>
                  <a:srgbClr val="333333"/>
                </a:solidFill>
                <a:effectLst/>
                <a:latin typeface="Hack"/>
              </a:rPr>
              <a:t>import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App, Text, </a:t>
            </a:r>
            <a:r>
              <a:rPr lang="en-GB" b="1" i="0" dirty="0" err="1">
                <a:solidFill>
                  <a:srgbClr val="7030A0"/>
                </a:solidFill>
                <a:effectLst/>
                <a:latin typeface="Hack"/>
              </a:rPr>
              <a:t>PushButton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</a:p>
          <a:p>
            <a:pPr marL="0" indent="0">
              <a:buNone/>
            </a:pPr>
            <a:r>
              <a:rPr lang="en-GB" b="1" i="0" dirty="0">
                <a:solidFill>
                  <a:srgbClr val="333333"/>
                </a:solidFill>
                <a:effectLst/>
                <a:latin typeface="Hack"/>
              </a:rPr>
              <a:t>def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GB" b="1" i="0" dirty="0" err="1">
                <a:solidFill>
                  <a:srgbClr val="990000"/>
                </a:solidFill>
                <a:effectLst/>
                <a:latin typeface="Hack"/>
              </a:rPr>
              <a:t>change_message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(): 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    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message.value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= </a:t>
            </a:r>
            <a:r>
              <a:rPr lang="en-GB" b="0" i="0" dirty="0">
                <a:solidFill>
                  <a:srgbClr val="DD1144"/>
                </a:solidFill>
                <a:effectLst/>
                <a:latin typeface="Hack"/>
              </a:rPr>
              <a:t>"You pressed the button!"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app = App(title=</a:t>
            </a:r>
            <a:r>
              <a:rPr lang="en-GB" b="0" i="0" dirty="0">
                <a:solidFill>
                  <a:srgbClr val="DD1144"/>
                </a:solidFill>
                <a:effectLst/>
                <a:latin typeface="Hack"/>
              </a:rPr>
              <a:t>"Hello world"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) 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message = Text(app, text=</a:t>
            </a:r>
            <a:r>
              <a:rPr lang="en-GB" b="0" i="0" dirty="0">
                <a:solidFill>
                  <a:srgbClr val="DD1144"/>
                </a:solidFill>
                <a:effectLst/>
                <a:latin typeface="Hack"/>
              </a:rPr>
              <a:t>"Welcome to the Hello world app!"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) 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button =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PushButton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(app, text=</a:t>
            </a:r>
            <a:r>
              <a:rPr lang="en-GB" b="0" i="0" dirty="0">
                <a:solidFill>
                  <a:srgbClr val="DD1144"/>
                </a:solidFill>
                <a:effectLst/>
                <a:latin typeface="Hack"/>
              </a:rPr>
              <a:t>"Press me"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, command=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change_message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) </a:t>
            </a:r>
          </a:p>
          <a:p>
            <a:pPr marL="0" indent="0">
              <a:buNone/>
            </a:pP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app.display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()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E243F0-03FD-4FAE-9702-BA9963135D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267" y="5060793"/>
            <a:ext cx="5732130" cy="169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95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F2B2-B9BF-423A-9C87-D1E7E33FA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 a text box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6714-6808-4B2B-A372-572449E5F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472081" cy="486177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i="0" dirty="0">
                <a:solidFill>
                  <a:srgbClr val="333333"/>
                </a:solidFill>
                <a:effectLst/>
                <a:latin typeface="Hack"/>
              </a:rPr>
              <a:t>from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guizero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GB" b="1" i="0" dirty="0">
                <a:solidFill>
                  <a:srgbClr val="333333"/>
                </a:solidFill>
                <a:effectLst/>
                <a:latin typeface="Hack"/>
              </a:rPr>
              <a:t>import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App, Text, </a:t>
            </a:r>
            <a:r>
              <a:rPr lang="en-GB" b="1" i="0" dirty="0" err="1">
                <a:solidFill>
                  <a:srgbClr val="7030A0"/>
                </a:solidFill>
                <a:effectLst/>
                <a:latin typeface="Hack"/>
              </a:rPr>
              <a:t>TextBox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, </a:t>
            </a:r>
            <a:r>
              <a:rPr lang="en-GB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ack"/>
              </a:rPr>
              <a:t>PushButton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</a:p>
          <a:p>
            <a:pPr marL="0" indent="0">
              <a:buNone/>
            </a:pPr>
            <a:r>
              <a:rPr lang="en-GB" b="1" i="0" dirty="0">
                <a:solidFill>
                  <a:srgbClr val="333333"/>
                </a:solidFill>
                <a:effectLst/>
                <a:latin typeface="Hack"/>
              </a:rPr>
              <a:t>def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lang="en-GB" b="1" i="0" dirty="0" err="1">
                <a:solidFill>
                  <a:srgbClr val="990000"/>
                </a:solidFill>
                <a:effectLst/>
                <a:latin typeface="Hack"/>
              </a:rPr>
              <a:t>do_something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(): 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	if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tbox.value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=="Bob":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     		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message.value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= </a:t>
            </a:r>
            <a:r>
              <a:rPr lang="en-GB" b="0" i="0" dirty="0">
                <a:solidFill>
                  <a:srgbClr val="DD1144"/>
                </a:solidFill>
                <a:effectLst/>
                <a:latin typeface="Hack"/>
              </a:rPr>
              <a:t>"Welcome Bob"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	else: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		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message.value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= </a:t>
            </a:r>
            <a:r>
              <a:rPr lang="en-GB" b="0" i="0" dirty="0">
                <a:solidFill>
                  <a:srgbClr val="DD1144"/>
                </a:solidFill>
                <a:effectLst/>
                <a:latin typeface="Hack"/>
              </a:rPr>
              <a:t>"You're not Bob!"</a:t>
            </a:r>
          </a:p>
          <a:p>
            <a:pPr marL="0" indent="0">
              <a:buNone/>
            </a:pPr>
            <a:endParaRPr lang="en-GB" b="0" i="0" dirty="0">
              <a:solidFill>
                <a:srgbClr val="333333"/>
              </a:solidFill>
              <a:effectLst/>
              <a:latin typeface="Hack"/>
            </a:endParaRP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app = App(title=</a:t>
            </a:r>
            <a:r>
              <a:rPr lang="en-GB" b="0" i="0" dirty="0">
                <a:solidFill>
                  <a:srgbClr val="DD1144"/>
                </a:solidFill>
                <a:effectLst/>
                <a:latin typeface="Hack"/>
              </a:rPr>
              <a:t>"Hello world"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) 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message = Text(app, text=</a:t>
            </a:r>
            <a:r>
              <a:rPr lang="en-GB" b="0" i="0" dirty="0">
                <a:solidFill>
                  <a:srgbClr val="DD1144"/>
                </a:solidFill>
                <a:effectLst/>
                <a:latin typeface="Hack"/>
              </a:rPr>
              <a:t>"Enter your name!"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)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333333"/>
                </a:solidFill>
                <a:latin typeface="Hack"/>
              </a:rPr>
              <a:t>tbox</a:t>
            </a:r>
            <a:r>
              <a:rPr lang="en-GB" dirty="0">
                <a:solidFill>
                  <a:srgbClr val="333333"/>
                </a:solidFill>
                <a:latin typeface="Hack"/>
              </a:rPr>
              <a:t> = </a:t>
            </a:r>
            <a:r>
              <a:rPr lang="en-GB" dirty="0" err="1">
                <a:solidFill>
                  <a:srgbClr val="333333"/>
                </a:solidFill>
                <a:latin typeface="Hack"/>
              </a:rPr>
              <a:t>TextBox</a:t>
            </a:r>
            <a:r>
              <a:rPr lang="en-GB" dirty="0">
                <a:solidFill>
                  <a:srgbClr val="333333"/>
                </a:solidFill>
                <a:latin typeface="Hack"/>
              </a:rPr>
              <a:t>(app)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 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button =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PushButton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(app, text=</a:t>
            </a:r>
            <a:r>
              <a:rPr lang="en-GB" b="0" i="0" dirty="0">
                <a:solidFill>
                  <a:srgbClr val="DD1144"/>
                </a:solidFill>
                <a:effectLst/>
                <a:latin typeface="Hack"/>
              </a:rPr>
              <a:t>"Press me"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, command=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do_something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)</a:t>
            </a:r>
          </a:p>
          <a:p>
            <a:pPr marL="0" indent="0">
              <a:buNone/>
            </a:pPr>
            <a:r>
              <a:rPr lang="en-GB" b="0" i="0" dirty="0" err="1">
                <a:solidFill>
                  <a:srgbClr val="333333"/>
                </a:solidFill>
                <a:effectLst/>
                <a:latin typeface="Hack"/>
              </a:rPr>
              <a:t>app.display</a:t>
            </a:r>
            <a:r>
              <a:rPr lang="en-GB" b="0" i="0" dirty="0">
                <a:solidFill>
                  <a:srgbClr val="333333"/>
                </a:solidFill>
                <a:effectLst/>
                <a:latin typeface="Hack"/>
              </a:rPr>
              <a:t>()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747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5EA9-D3F5-45B9-BA1B-E9CE60924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6DA46-CF2E-49AF-A94A-42FD292E2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app.bg = "red"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tbox.bg = "white"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CD206A-35BB-48C0-90AB-2B38EAEFF7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188" y="3498850"/>
            <a:ext cx="8551818" cy="3287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426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6FD61-4CF1-4629-80B5-A5D2DBE2D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 a Picture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775E9D9-9716-42FC-B96B-4B2A2248E3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79061"/>
            <a:ext cx="7640105" cy="3644486"/>
          </a:xfrm>
          <a:prstGeom prst="rect">
            <a:avLst/>
          </a:prstGeom>
          <a:solidFill>
            <a:srgbClr val="FCFD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8700" rIns="0" bIns="1587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from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guizero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import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App, Picture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 app = App()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pic = Picture(app, image=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DD1144"/>
                </a:solidFill>
                <a:effectLst/>
                <a:latin typeface="Hack"/>
              </a:rPr>
              <a:t>"myimage.gif"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app.display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Hack"/>
              </a:rPr>
              <a:t>()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7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659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067B2-EADA-4DC0-B60E-40E4E7482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highlight>
                  <a:srgbClr val="00FFFF"/>
                </a:highlight>
              </a:rPr>
              <a:t>Task1: Create a number guessing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68AD0-3B3A-4F17-8F08-3C48BFFA8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>
                <a:latin typeface="Consolas-Bold"/>
              </a:rPr>
              <a:t>Generate a random number 1 to 10</a:t>
            </a:r>
          </a:p>
          <a:p>
            <a:r>
              <a:rPr lang="en-GB" b="1" dirty="0">
                <a:latin typeface="Consolas-Bold"/>
              </a:rPr>
              <a:t>User types their guess into a text box</a:t>
            </a:r>
          </a:p>
          <a:p>
            <a:r>
              <a:rPr lang="en-GB" sz="2800" b="1" i="0" u="none" strike="noStrike" baseline="0" dirty="0">
                <a:latin typeface="Consolas-Bold"/>
              </a:rPr>
              <a:t>Clicks a button to check their guess </a:t>
            </a:r>
            <a:r>
              <a:rPr lang="en-GB" sz="1200" b="1" i="0" u="none" strike="noStrike" baseline="0" dirty="0">
                <a:latin typeface="Consolas-Bold"/>
              </a:rPr>
              <a:t>(think about data type)</a:t>
            </a:r>
            <a:endParaRPr lang="en-GB" sz="2800" b="1" i="0" u="none" strike="noStrike" baseline="0" dirty="0">
              <a:latin typeface="Consolas-Bold"/>
            </a:endParaRPr>
          </a:p>
          <a:p>
            <a:r>
              <a:rPr lang="en-GB" b="1" dirty="0">
                <a:latin typeface="Consolas-Bold"/>
              </a:rPr>
              <a:t>If the guess is wrong, display message “wrong” and add one to a count</a:t>
            </a:r>
          </a:p>
          <a:p>
            <a:pPr lvl="1"/>
            <a:r>
              <a:rPr lang="en-GB" b="1" i="0" u="none" strike="noStrike" baseline="0" dirty="0">
                <a:latin typeface="Consolas-Bold"/>
              </a:rPr>
              <a:t>Extra – compare with original number to say if too low/high</a:t>
            </a:r>
          </a:p>
          <a:p>
            <a:r>
              <a:rPr lang="en-GB" sz="2800" b="1" i="0" u="none" strike="noStrike" baseline="0" dirty="0">
                <a:latin typeface="Consolas-Bold"/>
              </a:rPr>
              <a:t>If the guess is correct, display message “correct” and how many guesses</a:t>
            </a:r>
          </a:p>
          <a:p>
            <a:pPr marL="0" indent="0">
              <a:buNone/>
            </a:pPr>
            <a:endParaRPr lang="en-GB" b="1" dirty="0">
              <a:latin typeface="Consolas-Bold"/>
            </a:endParaRPr>
          </a:p>
          <a:p>
            <a:pPr marL="0" indent="0">
              <a:buNone/>
            </a:pPr>
            <a:r>
              <a:rPr lang="en-GB" sz="2800" b="1" i="0" u="none" strike="noStrike" baseline="0" dirty="0">
                <a:latin typeface="Consolas-Bold"/>
              </a:rPr>
              <a:t>Extension: Text should be red for </a:t>
            </a:r>
            <a:r>
              <a:rPr lang="en-GB" sz="2800" b="1" i="0" u="none" strike="noStrike" baseline="0" dirty="0">
                <a:solidFill>
                  <a:srgbClr val="FF0000"/>
                </a:solidFill>
                <a:latin typeface="Consolas-Bold"/>
              </a:rPr>
              <a:t>wrong</a:t>
            </a:r>
            <a:r>
              <a:rPr lang="en-GB" sz="2800" b="1" i="0" u="none" strike="noStrike" baseline="0" dirty="0">
                <a:latin typeface="Consolas-Bold"/>
              </a:rPr>
              <a:t> and green for </a:t>
            </a:r>
            <a:r>
              <a:rPr lang="en-GB" sz="2800" b="1" i="0" u="none" strike="noStrike" baseline="0" dirty="0">
                <a:solidFill>
                  <a:srgbClr val="00B050"/>
                </a:solidFill>
                <a:latin typeface="Consolas-Bold"/>
              </a:rPr>
              <a:t>correct</a:t>
            </a:r>
          </a:p>
          <a:p>
            <a:pPr marL="0" indent="0">
              <a:buNone/>
            </a:pPr>
            <a:r>
              <a:rPr lang="en-GB" b="1" dirty="0">
                <a:latin typeface="Consolas-Bold"/>
              </a:rPr>
              <a:t>Extension 2: Show an picture for wrong and right</a:t>
            </a:r>
            <a:endParaRPr lang="en-GB" sz="2800" b="1" i="0" u="none" strike="noStrike" baseline="0" dirty="0">
              <a:latin typeface="Consolas-Bold"/>
            </a:endParaRPr>
          </a:p>
          <a:p>
            <a:pPr marL="0" indent="0">
              <a:buNone/>
            </a:pPr>
            <a:endParaRPr lang="en-GB" sz="2800" b="1" i="0" u="none" strike="noStrike" baseline="0" dirty="0">
              <a:solidFill>
                <a:srgbClr val="FF0000"/>
              </a:solidFill>
              <a:latin typeface="Consolas-Bold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BA4E82-A1CB-4675-B60D-B70209C6EAB6}"/>
              </a:ext>
            </a:extLst>
          </p:cNvPr>
          <p:cNvSpPr txBox="1"/>
          <p:nvPr/>
        </p:nvSpPr>
        <p:spPr>
          <a:xfrm>
            <a:off x="7853585" y="162370"/>
            <a:ext cx="4136165" cy="367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>
                <a:solidFill>
                  <a:schemeClr val="accent2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Guizero</a:t>
            </a:r>
            <a:r>
              <a:rPr lang="en-GB" dirty="0">
                <a:solidFill>
                  <a:schemeClr val="accent2"/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 practice task</a:t>
            </a:r>
          </a:p>
        </p:txBody>
      </p:sp>
    </p:spTree>
    <p:extLst>
      <p:ext uri="{BB962C8B-B14F-4D97-AF65-F5344CB8AC3E}">
        <p14:creationId xmlns:p14="http://schemas.microsoft.com/office/powerpoint/2010/main" val="1816494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9167D-2C6C-4E1E-B12A-1065DF1E6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meme generator – with a Drawing Widget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31776-19E6-49FB-B481-DDA27F713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b="0" i="0" u="none" strike="noStrike" baseline="0" dirty="0">
                <a:latin typeface="Roboto-Regular"/>
              </a:rPr>
              <a:t>a Drawing widget which will hold the image and text.</a:t>
            </a:r>
          </a:p>
          <a:p>
            <a:pPr marL="0" indent="0">
              <a:buNone/>
            </a:pPr>
            <a:r>
              <a:rPr lang="en-GB" sz="1600" b="1" i="0" u="none" strike="noStrike" baseline="0" dirty="0">
                <a:latin typeface="Consolas-Bold"/>
              </a:rPr>
              <a:t>from </a:t>
            </a:r>
            <a:r>
              <a:rPr lang="en-GB" sz="1600" b="1" i="0" u="none" strike="noStrike" baseline="0" dirty="0" err="1">
                <a:latin typeface="Consolas-Bold"/>
              </a:rPr>
              <a:t>guizero</a:t>
            </a:r>
            <a:r>
              <a:rPr lang="en-GB" sz="1600" b="1" i="0" u="none" strike="noStrike" baseline="0" dirty="0">
                <a:latin typeface="Consolas-Bold"/>
              </a:rPr>
              <a:t> import App, </a:t>
            </a:r>
            <a:r>
              <a:rPr lang="en-GB" sz="1600" b="1" i="0" u="none" strike="noStrike" baseline="0" dirty="0" err="1">
                <a:latin typeface="Consolas-Bold"/>
              </a:rPr>
              <a:t>TextBox</a:t>
            </a:r>
            <a:r>
              <a:rPr lang="en-GB" sz="1600" b="1" i="0" u="none" strike="noStrike" baseline="0" dirty="0">
                <a:latin typeface="Consolas-Bold"/>
              </a:rPr>
              <a:t>, </a:t>
            </a:r>
            <a:r>
              <a:rPr lang="en-GB" sz="1600" b="1" i="0" u="none" strike="noStrike" baseline="0" dirty="0">
                <a:solidFill>
                  <a:srgbClr val="FF0000"/>
                </a:solidFill>
                <a:latin typeface="Consolas-Bold"/>
              </a:rPr>
              <a:t>Drawing</a:t>
            </a:r>
          </a:p>
          <a:p>
            <a:pPr marL="0" indent="0" algn="l">
              <a:buNone/>
            </a:pPr>
            <a:r>
              <a:rPr lang="en-GB" sz="1600" b="1" i="0" u="none" strike="noStrike" baseline="0" dirty="0">
                <a:latin typeface="Consolas-Bold"/>
              </a:rPr>
              <a:t>def </a:t>
            </a:r>
            <a:r>
              <a:rPr lang="en-GB" sz="1600" b="1" i="0" u="none" strike="noStrike" baseline="0" dirty="0" err="1">
                <a:latin typeface="Consolas-Bold"/>
              </a:rPr>
              <a:t>draw_meme</a:t>
            </a:r>
            <a:r>
              <a:rPr lang="en-GB" sz="1600" b="1" i="0" u="none" strike="noStrike" baseline="0" dirty="0">
                <a:latin typeface="Consolas-Bold"/>
              </a:rPr>
              <a:t>():</a:t>
            </a:r>
          </a:p>
          <a:p>
            <a:pPr marL="457200" lvl="1" indent="0">
              <a:buNone/>
            </a:pPr>
            <a:r>
              <a:rPr lang="en-GB" sz="1600" b="1" i="0" u="none" strike="noStrike" baseline="0" dirty="0" err="1">
                <a:latin typeface="Consolas-Bold"/>
              </a:rPr>
              <a:t>meme.clear</a:t>
            </a:r>
            <a:r>
              <a:rPr lang="en-GB" sz="1600" b="1" i="0" u="none" strike="noStrike" baseline="0" dirty="0">
                <a:latin typeface="Consolas-Bold"/>
              </a:rPr>
              <a:t>()</a:t>
            </a:r>
          </a:p>
          <a:p>
            <a:pPr marL="457200" lvl="1" indent="0">
              <a:buNone/>
            </a:pPr>
            <a:r>
              <a:rPr lang="en-GB" sz="1600" b="1" i="0" u="none" strike="noStrike" baseline="0" dirty="0" err="1">
                <a:latin typeface="Consolas-Bold"/>
              </a:rPr>
              <a:t>meme.image</a:t>
            </a:r>
            <a:r>
              <a:rPr lang="en-GB" sz="1600" b="1" i="0" u="none" strike="noStrike" baseline="0" dirty="0">
                <a:latin typeface="Consolas-Bold"/>
              </a:rPr>
              <a:t>(0, 0, "woodpecker.png")</a:t>
            </a:r>
          </a:p>
          <a:p>
            <a:pPr marL="457200" lvl="1" indent="0">
              <a:buNone/>
            </a:pPr>
            <a:r>
              <a:rPr lang="en-GB" sz="1600" b="1" i="0" u="none" strike="noStrike" baseline="0" dirty="0" err="1">
                <a:latin typeface="Consolas-Bold"/>
              </a:rPr>
              <a:t>meme.text</a:t>
            </a:r>
            <a:r>
              <a:rPr lang="en-GB" sz="1600" b="1" i="0" u="none" strike="noStrike" baseline="0" dirty="0">
                <a:latin typeface="Consolas-Bold"/>
              </a:rPr>
              <a:t>(20, 20, </a:t>
            </a:r>
            <a:r>
              <a:rPr lang="en-GB" sz="1600" b="1" i="0" u="none" strike="noStrike" baseline="0" dirty="0" err="1">
                <a:latin typeface="Consolas-Bold"/>
              </a:rPr>
              <a:t>top_text.value</a:t>
            </a:r>
            <a:r>
              <a:rPr lang="en-GB" sz="1600" b="1" i="0" u="none" strike="noStrike" baseline="0" dirty="0">
                <a:latin typeface="Consolas-Bold"/>
              </a:rPr>
              <a:t>)</a:t>
            </a:r>
          </a:p>
          <a:p>
            <a:pPr marL="457200" lvl="1" indent="0">
              <a:buNone/>
            </a:pPr>
            <a:r>
              <a:rPr lang="en-GB" sz="1600" b="1" i="0" u="none" strike="noStrike" baseline="0" dirty="0" err="1">
                <a:latin typeface="Consolas-Bold"/>
              </a:rPr>
              <a:t>meme.text</a:t>
            </a:r>
            <a:r>
              <a:rPr lang="en-GB" sz="1600" b="1" i="0" u="none" strike="noStrike" baseline="0" dirty="0">
                <a:latin typeface="Consolas-Bold"/>
              </a:rPr>
              <a:t>(20, 320, </a:t>
            </a:r>
            <a:r>
              <a:rPr lang="en-GB" sz="1600" b="1" i="0" u="none" strike="noStrike" baseline="0" dirty="0" err="1">
                <a:latin typeface="Consolas-Bold"/>
              </a:rPr>
              <a:t>bottom_text.value</a:t>
            </a:r>
            <a:r>
              <a:rPr lang="en-GB" sz="1600" b="1" i="0" u="none" strike="noStrike" baseline="0" dirty="0">
                <a:latin typeface="Consolas-Bold"/>
              </a:rPr>
              <a:t>)</a:t>
            </a:r>
            <a:endParaRPr lang="en-GB" sz="1600" dirty="0">
              <a:solidFill>
                <a:srgbClr val="FF0000"/>
              </a:solidFill>
              <a:latin typeface="Roboto-Regular"/>
            </a:endParaRPr>
          </a:p>
          <a:p>
            <a:pPr marL="0" indent="0" algn="l">
              <a:buNone/>
            </a:pPr>
            <a:r>
              <a:rPr lang="en-GB" sz="1600" b="1" i="0" u="none" strike="noStrike" baseline="0" dirty="0">
                <a:latin typeface="Consolas-Bold"/>
              </a:rPr>
              <a:t>app = App("meme")</a:t>
            </a:r>
          </a:p>
          <a:p>
            <a:pPr marL="0" indent="0" algn="l">
              <a:buNone/>
            </a:pPr>
            <a:r>
              <a:rPr lang="en-GB" sz="1600" b="1" i="0" u="none" strike="noStrike" baseline="0" dirty="0" err="1">
                <a:latin typeface="Consolas-Bold"/>
              </a:rPr>
              <a:t>top_text</a:t>
            </a:r>
            <a:r>
              <a:rPr lang="en-GB" sz="1600" b="1" i="0" u="none" strike="noStrike" baseline="0" dirty="0">
                <a:latin typeface="Consolas-Bold"/>
              </a:rPr>
              <a:t> = </a:t>
            </a:r>
            <a:r>
              <a:rPr lang="en-GB" sz="1600" b="1" i="0" u="none" strike="noStrike" baseline="0" dirty="0" err="1">
                <a:latin typeface="Consolas-Bold"/>
              </a:rPr>
              <a:t>TextBox</a:t>
            </a:r>
            <a:r>
              <a:rPr lang="en-GB" sz="1600" b="1" i="0" u="none" strike="noStrike" baseline="0" dirty="0">
                <a:latin typeface="Consolas-Bold"/>
              </a:rPr>
              <a:t>(app, "top text")</a:t>
            </a:r>
          </a:p>
          <a:p>
            <a:pPr marL="0" indent="0" algn="l">
              <a:buNone/>
            </a:pPr>
            <a:r>
              <a:rPr lang="en-GB" sz="1600" b="1" i="0" u="none" strike="noStrike" baseline="0" dirty="0" err="1">
                <a:latin typeface="Consolas-Bold"/>
              </a:rPr>
              <a:t>bottom_text</a:t>
            </a:r>
            <a:r>
              <a:rPr lang="en-GB" sz="1600" b="1" i="0" u="none" strike="noStrike" baseline="0" dirty="0">
                <a:latin typeface="Consolas-Bold"/>
              </a:rPr>
              <a:t> = </a:t>
            </a:r>
            <a:r>
              <a:rPr lang="en-GB" sz="1600" b="1" i="0" u="none" strike="noStrike" baseline="0" dirty="0" err="1">
                <a:latin typeface="Consolas-Bold"/>
              </a:rPr>
              <a:t>TextBox</a:t>
            </a:r>
            <a:r>
              <a:rPr lang="en-GB" sz="1600" b="1" i="0" u="none" strike="noStrike" baseline="0" dirty="0">
                <a:latin typeface="Consolas-Bold"/>
              </a:rPr>
              <a:t>(app, "bottom text")</a:t>
            </a:r>
          </a:p>
          <a:p>
            <a:pPr marL="0" indent="0" algn="l">
              <a:buNone/>
            </a:pPr>
            <a:r>
              <a:rPr lang="en-GB" sz="1600" b="1" i="0" u="none" strike="noStrike" baseline="0" dirty="0">
                <a:latin typeface="Consolas-Bold"/>
              </a:rPr>
              <a:t>meme = Drawing(app, width="fill", height="fill")</a:t>
            </a:r>
          </a:p>
          <a:p>
            <a:pPr marL="0" indent="0" algn="l">
              <a:buNone/>
            </a:pPr>
            <a:r>
              <a:rPr lang="en-GB" sz="1800" b="1" i="0" u="none" strike="noStrike" baseline="0" dirty="0" err="1">
                <a:latin typeface="Consolas-Bold"/>
              </a:rPr>
              <a:t>draw_meme</a:t>
            </a:r>
            <a:r>
              <a:rPr lang="en-GB" sz="1800" b="1" i="0" u="none" strike="noStrike" baseline="0" dirty="0">
                <a:latin typeface="Consolas-Bold"/>
              </a:rPr>
              <a:t>()</a:t>
            </a:r>
            <a:endParaRPr lang="en-GB" sz="1600" b="1" i="0" u="none" strike="noStrike" baseline="0" dirty="0">
              <a:latin typeface="Consolas-Bold"/>
            </a:endParaRPr>
          </a:p>
          <a:p>
            <a:pPr marL="0" indent="0" algn="l">
              <a:buNone/>
            </a:pPr>
            <a:r>
              <a:rPr lang="en-GB" sz="1600" b="1" i="0" u="none" strike="noStrike" baseline="0" dirty="0" err="1">
                <a:latin typeface="Consolas-Bold"/>
              </a:rPr>
              <a:t>app.display</a:t>
            </a:r>
            <a:r>
              <a:rPr lang="en-GB" sz="1600" b="1" i="0" u="none" strike="noStrike" baseline="0" dirty="0">
                <a:latin typeface="Consolas-Bold"/>
              </a:rPr>
              <a:t>()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449099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ae86ab32-db56-4f12-8ffc-b4fc38039495" xsi:nil="true"/>
    <AppVersion xmlns="ae86ab32-db56-4f12-8ffc-b4fc38039495" xsi:nil="true"/>
    <TeamsChannelId xmlns="ae86ab32-db56-4f12-8ffc-b4fc38039495" xsi:nil="true"/>
    <Invited_Students xmlns="ae86ab32-db56-4f12-8ffc-b4fc38039495" xsi:nil="true"/>
    <IsNotebookLocked xmlns="ae86ab32-db56-4f12-8ffc-b4fc38039495" xsi:nil="true"/>
    <FolderType xmlns="ae86ab32-db56-4f12-8ffc-b4fc38039495" xsi:nil="true"/>
    <CultureName xmlns="ae86ab32-db56-4f12-8ffc-b4fc38039495" xsi:nil="true"/>
    <Is_Collaboration_Space_Locked xmlns="ae86ab32-db56-4f12-8ffc-b4fc38039495" xsi:nil="true"/>
    <LMS_Mappings xmlns="ae86ab32-db56-4f12-8ffc-b4fc38039495" xsi:nil="true"/>
    <Teachers xmlns="ae86ab32-db56-4f12-8ffc-b4fc38039495">
      <UserInfo>
        <DisplayName/>
        <AccountId xsi:nil="true"/>
        <AccountType/>
      </UserInfo>
    </Teachers>
    <Students xmlns="ae86ab32-db56-4f12-8ffc-b4fc38039495">
      <UserInfo>
        <DisplayName/>
        <AccountId xsi:nil="true"/>
        <AccountType/>
      </UserInfo>
    </Students>
    <Student_Groups xmlns="ae86ab32-db56-4f12-8ffc-b4fc38039495">
      <UserInfo>
        <DisplayName/>
        <AccountId xsi:nil="true"/>
        <AccountType/>
      </UserInfo>
    </Student_Groups>
    <Math_Settings xmlns="ae86ab32-db56-4f12-8ffc-b4fc38039495" xsi:nil="true"/>
    <Templates xmlns="ae86ab32-db56-4f12-8ffc-b4fc38039495" xsi:nil="true"/>
    <Self_Registration_Enabled xmlns="ae86ab32-db56-4f12-8ffc-b4fc38039495" xsi:nil="true"/>
    <Invited_Teachers xmlns="ae86ab32-db56-4f12-8ffc-b4fc38039495" xsi:nil="true"/>
    <Has_Teacher_Only_SectionGroup xmlns="ae86ab32-db56-4f12-8ffc-b4fc38039495" xsi:nil="true"/>
    <NotebookType xmlns="ae86ab32-db56-4f12-8ffc-b4fc38039495" xsi:nil="true"/>
    <Owner xmlns="ae86ab32-db56-4f12-8ffc-b4fc38039495">
      <UserInfo>
        <DisplayName/>
        <AccountId xsi:nil="true"/>
        <AccountType/>
      </UserInfo>
    </Owner>
    <Distribution_Groups xmlns="ae86ab32-db56-4f12-8ffc-b4fc38039495" xsi:nil="true"/>
    <_activity xmlns="ae86ab32-db56-4f12-8ffc-b4fc3803949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2A46BD381F3641A5066AF658807D0F" ma:contentTypeVersion="36" ma:contentTypeDescription="Create a new document." ma:contentTypeScope="" ma:versionID="cffdc6c6de5c4f359ad50f62b550e17e">
  <xsd:schema xmlns:xsd="http://www.w3.org/2001/XMLSchema" xmlns:xs="http://www.w3.org/2001/XMLSchema" xmlns:p="http://schemas.microsoft.com/office/2006/metadata/properties" xmlns:ns3="ae86ab32-db56-4f12-8ffc-b4fc38039495" xmlns:ns4="92b8a12f-d0bd-4496-9dbc-5f1d564e5bad" targetNamespace="http://schemas.microsoft.com/office/2006/metadata/properties" ma:root="true" ma:fieldsID="590a40eeb640f00221df5ba8e10b53f7" ns3:_="" ns4:_="">
    <xsd:import namespace="ae86ab32-db56-4f12-8ffc-b4fc38039495"/>
    <xsd:import namespace="92b8a12f-d0bd-4496-9dbc-5f1d564e5ba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3:MediaLengthInSeconds" minOccurs="0"/>
                <xsd:element ref="ns3:_activity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86ab32-db56-4f12-8ffc-b4fc38039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  <xsd:element name="MediaLengthInSeconds" ma:index="41" nillable="true" ma:displayName="Length (seconds)" ma:internalName="MediaLengthInSeconds" ma:readOnly="true">
      <xsd:simpleType>
        <xsd:restriction base="dms:Unknown"/>
      </xsd:simpleType>
    </xsd:element>
    <xsd:element name="_activity" ma:index="42" nillable="true" ma:displayName="_activity" ma:hidden="true" ma:internalName="_activity">
      <xsd:simpleType>
        <xsd:restriction base="dms:Note"/>
      </xsd:simpleType>
    </xsd:element>
    <xsd:element name="MediaServiceSearchProperties" ma:index="4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b8a12f-d0bd-4496-9dbc-5f1d564e5ba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B63917-F3A6-4519-B6AE-2184DC0782E8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2b8a12f-d0bd-4496-9dbc-5f1d564e5bad"/>
    <ds:schemaRef ds:uri="ae86ab32-db56-4f12-8ffc-b4fc38039495"/>
  </ds:schemaRefs>
</ds:datastoreItem>
</file>

<file path=customXml/itemProps2.xml><?xml version="1.0" encoding="utf-8"?>
<ds:datastoreItem xmlns:ds="http://schemas.openxmlformats.org/officeDocument/2006/customXml" ds:itemID="{41CBD1F1-8EBC-4FD3-8C0C-C2F956BD4F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B9B42B-A44D-4F9C-BF5A-82B8583CD8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86ab32-db56-4f12-8ffc-b4fc38039495"/>
    <ds:schemaRef ds:uri="92b8a12f-d0bd-4496-9dbc-5f1d564e5b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732</Words>
  <Application>Microsoft Office PowerPoint</Application>
  <PresentationFormat>Widescreen</PresentationFormat>
  <Paragraphs>94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Aharoni</vt:lpstr>
      <vt:lpstr>Arial</vt:lpstr>
      <vt:lpstr>Calibri</vt:lpstr>
      <vt:lpstr>Calibri Light</vt:lpstr>
      <vt:lpstr>Consolas</vt:lpstr>
      <vt:lpstr>Consolas-Bold</vt:lpstr>
      <vt:lpstr>Hack</vt:lpstr>
      <vt:lpstr>Open Sans</vt:lpstr>
      <vt:lpstr>PT Sans</vt:lpstr>
      <vt:lpstr>Roboto-Regular</vt:lpstr>
      <vt:lpstr>Office Theme</vt:lpstr>
      <vt:lpstr>GUI in Python : guizero</vt:lpstr>
      <vt:lpstr>Hello World</vt:lpstr>
      <vt:lpstr>Adding Text</vt:lpstr>
      <vt:lpstr>Add a button – that runs a function</vt:lpstr>
      <vt:lpstr>Add a text box</vt:lpstr>
      <vt:lpstr>Colours</vt:lpstr>
      <vt:lpstr>Add a Picture</vt:lpstr>
      <vt:lpstr>Task1: Create a number guessing game</vt:lpstr>
      <vt:lpstr>A meme generator – with a Drawing Widget</vt:lpstr>
      <vt:lpstr>Styling text boxes</vt:lpstr>
      <vt:lpstr>Toggle 2 buttons Have 2 buttons, start and stop with them changing the enabled state of each other.</vt:lpstr>
      <vt:lpstr>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 in Python : guizero</dc:title>
  <dc:creator>Mrs L James</dc:creator>
  <cp:lastModifiedBy>Laura James</cp:lastModifiedBy>
  <cp:revision>3</cp:revision>
  <dcterms:created xsi:type="dcterms:W3CDTF">2021-09-13T19:29:35Z</dcterms:created>
  <dcterms:modified xsi:type="dcterms:W3CDTF">2023-05-04T19:30:35Z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0x010100D52A46BD381F3641A5066AF658807D0F</vt:lpwstr>
  </property>
</Properties>
</file>