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6" r:id="rId3"/>
    <p:sldId id="287" r:id="rId4"/>
    <p:sldId id="262" r:id="rId5"/>
    <p:sldId id="264" r:id="rId6"/>
    <p:sldId id="286" r:id="rId7"/>
    <p:sldId id="265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7" r:id="rId23"/>
    <p:sldId id="258" r:id="rId24"/>
    <p:sldId id="259" r:id="rId25"/>
    <p:sldId id="260" r:id="rId26"/>
    <p:sldId id="280" r:id="rId27"/>
    <p:sldId id="281" r:id="rId28"/>
    <p:sldId id="282" r:id="rId29"/>
    <p:sldId id="261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14" autoAdjust="0"/>
  </p:normalViewPr>
  <p:slideViewPr>
    <p:cSldViewPr>
      <p:cViewPr varScale="1">
        <p:scale>
          <a:sx n="92" d="100"/>
          <a:sy n="92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3D63-2423-4A56-8CBA-8D4DA61A4C23}" type="datetimeFigureOut">
              <a:rPr lang="en-GB" smtClean="0"/>
              <a:t>9/2/21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FD030-C247-4CF6-ADF1-F693A1B22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7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5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97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# </a:t>
            </a:r>
            <a:r>
              <a:rPr lang="en-GB" b="1" dirty="0"/>
              <a:t>start</a:t>
            </a:r>
            <a:r>
              <a:rPr lang="en-GB" dirty="0"/>
              <a:t> MySQL. </a:t>
            </a:r>
          </a:p>
          <a:p>
            <a:r>
              <a:rPr lang="en-GB" dirty="0"/>
              <a:t>Will </a:t>
            </a:r>
            <a:r>
              <a:rPr lang="en-GB" b="1" dirty="0"/>
              <a:t>create</a:t>
            </a:r>
            <a:r>
              <a:rPr lang="en-GB" dirty="0"/>
              <a:t> an </a:t>
            </a:r>
            <a:r>
              <a:rPr lang="en-GB" b="1" dirty="0"/>
              <a:t>empty</a:t>
            </a:r>
            <a:r>
              <a:rPr lang="en-GB" dirty="0"/>
              <a:t> </a:t>
            </a:r>
            <a:r>
              <a:rPr lang="en-GB" b="1" dirty="0"/>
              <a:t>database</a:t>
            </a:r>
            <a:r>
              <a:rPr lang="en-GB" dirty="0"/>
              <a:t> </a:t>
            </a:r>
            <a:r>
              <a:rPr lang="en-GB" b="1" dirty="0"/>
              <a:t>on</a:t>
            </a:r>
            <a:r>
              <a:rPr lang="en-GB" dirty="0"/>
              <a:t> </a:t>
            </a:r>
            <a:r>
              <a:rPr lang="en-GB" b="1" dirty="0"/>
              <a:t>first</a:t>
            </a:r>
            <a:r>
              <a:rPr lang="en-GB" dirty="0"/>
              <a:t> </a:t>
            </a:r>
            <a:r>
              <a:rPr lang="en-GB" b="1" dirty="0"/>
              <a:t>start</a:t>
            </a:r>
            <a:r>
              <a:rPr lang="en-GB" dirty="0"/>
              <a:t> </a:t>
            </a:r>
          </a:p>
          <a:p>
            <a:r>
              <a:rPr lang="en-GB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mysql-ctl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start </a:t>
            </a:r>
          </a:p>
          <a:p>
            <a:r>
              <a:rPr lang="en-GB" dirty="0"/>
              <a:t># </a:t>
            </a:r>
            <a:r>
              <a:rPr lang="en-GB" b="1" dirty="0"/>
              <a:t>stop</a:t>
            </a:r>
            <a:r>
              <a:rPr lang="en-GB" dirty="0"/>
              <a:t> MySQL </a:t>
            </a:r>
          </a:p>
          <a:p>
            <a:r>
              <a:rPr lang="en-GB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mysql-ctl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stop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GB" dirty="0"/>
          </a:p>
          <a:p>
            <a:r>
              <a:rPr lang="en-GB" dirty="0"/>
              <a:t># run the MySQL interactive shell </a:t>
            </a:r>
          </a:p>
          <a:p>
            <a:r>
              <a:rPr lang="en-GB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mysql-ctl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cli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14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2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&lt;?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php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 simple PHP script demonstrating how to connect to MySQL.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Press the 'Run' button on the top to start the web server,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then click the URL that is emitted to the Output tab of the console.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servername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getenv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('IP');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$username =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getenv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('C9_USER');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$password = "";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$database = "c9";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dbport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3306; </a:t>
            </a:r>
          </a:p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Create connection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mysqli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($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servername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$username, $password, $database, $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dbport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</a:p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Check connection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($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connect_error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{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("Connection failed: " . $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connect_error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</a:p>
          <a:p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"Connected successfully (".$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host_info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.")";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88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8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5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&lt;?</a:t>
            </a:r>
            <a:r>
              <a:rPr lang="en-GB" dirty="0" err="1"/>
              <a:t>php</a:t>
            </a:r>
            <a:r>
              <a:rPr lang="en-GB" dirty="0"/>
              <a:t>        </a:t>
            </a:r>
          </a:p>
          <a:p>
            <a:r>
              <a:rPr lang="en-GB" dirty="0"/>
              <a:t>$</a:t>
            </a:r>
            <a:r>
              <a:rPr lang="en-GB" dirty="0" err="1"/>
              <a:t>servername</a:t>
            </a:r>
            <a:r>
              <a:rPr lang="en-GB" dirty="0"/>
              <a:t> = </a:t>
            </a:r>
            <a:r>
              <a:rPr lang="en-GB" dirty="0" err="1"/>
              <a:t>getenv</a:t>
            </a:r>
            <a:r>
              <a:rPr lang="en-GB" dirty="0"/>
              <a:t>('IP');    </a:t>
            </a:r>
          </a:p>
          <a:p>
            <a:r>
              <a:rPr lang="en-GB" dirty="0"/>
              <a:t>$username = </a:t>
            </a:r>
            <a:r>
              <a:rPr lang="en-GB" dirty="0" err="1"/>
              <a:t>getenv</a:t>
            </a:r>
            <a:r>
              <a:rPr lang="en-GB" dirty="0"/>
              <a:t>('C9_USER');    </a:t>
            </a:r>
          </a:p>
          <a:p>
            <a:r>
              <a:rPr lang="en-GB" dirty="0"/>
              <a:t>$password = "";    </a:t>
            </a:r>
          </a:p>
          <a:p>
            <a:r>
              <a:rPr lang="en-GB" dirty="0"/>
              <a:t>$database = "c9";    </a:t>
            </a:r>
          </a:p>
          <a:p>
            <a:r>
              <a:rPr lang="en-GB" dirty="0"/>
              <a:t>// Create connection    </a:t>
            </a:r>
          </a:p>
          <a:p>
            <a:r>
              <a:rPr lang="en-GB" dirty="0"/>
              <a:t>$</a:t>
            </a:r>
            <a:r>
              <a:rPr lang="en-GB" dirty="0" err="1"/>
              <a:t>db</a:t>
            </a:r>
            <a:r>
              <a:rPr lang="en-GB" dirty="0"/>
              <a:t> = new </a:t>
            </a:r>
            <a:r>
              <a:rPr lang="en-GB" dirty="0" err="1"/>
              <a:t>mysqli</a:t>
            </a:r>
            <a:r>
              <a:rPr lang="en-GB" dirty="0"/>
              <a:t>($</a:t>
            </a:r>
            <a:r>
              <a:rPr lang="en-GB" dirty="0" err="1"/>
              <a:t>servername</a:t>
            </a:r>
            <a:r>
              <a:rPr lang="en-GB" dirty="0"/>
              <a:t>, $username, $password, $database);    </a:t>
            </a:r>
          </a:p>
          <a:p>
            <a:r>
              <a:rPr lang="en-GB" dirty="0"/>
              <a:t>// Check connection    </a:t>
            </a:r>
          </a:p>
          <a:p>
            <a:r>
              <a:rPr lang="en-GB" dirty="0"/>
              <a:t>if ($</a:t>
            </a:r>
            <a:r>
              <a:rPr lang="en-GB" dirty="0" err="1"/>
              <a:t>db</a:t>
            </a:r>
            <a:r>
              <a:rPr lang="en-GB" dirty="0"/>
              <a:t>-&gt;</a:t>
            </a:r>
            <a:r>
              <a:rPr lang="en-GB" dirty="0" err="1"/>
              <a:t>connect_error</a:t>
            </a:r>
            <a:r>
              <a:rPr lang="en-GB" dirty="0"/>
              <a:t>) {            </a:t>
            </a:r>
          </a:p>
          <a:p>
            <a:r>
              <a:rPr lang="en-GB" dirty="0"/>
              <a:t>	die("Connection failed: " . $</a:t>
            </a:r>
            <a:r>
              <a:rPr lang="en-GB" dirty="0" err="1"/>
              <a:t>db</a:t>
            </a:r>
            <a:r>
              <a:rPr lang="en-GB" dirty="0"/>
              <a:t>-&gt;</a:t>
            </a:r>
            <a:r>
              <a:rPr lang="en-GB" dirty="0" err="1"/>
              <a:t>connect_error</a:t>
            </a:r>
            <a:r>
              <a:rPr lang="en-GB" dirty="0"/>
              <a:t>);    </a:t>
            </a:r>
          </a:p>
          <a:p>
            <a:r>
              <a:rPr lang="en-GB" dirty="0"/>
              <a:t>}     </a:t>
            </a:r>
          </a:p>
          <a:p>
            <a:r>
              <a:rPr lang="en-GB" dirty="0"/>
              <a:t>echo "Connected successfully (".$</a:t>
            </a:r>
            <a:r>
              <a:rPr lang="en-GB" dirty="0" err="1"/>
              <a:t>db</a:t>
            </a:r>
            <a:r>
              <a:rPr lang="en-GB" dirty="0"/>
              <a:t>-&gt;</a:t>
            </a:r>
            <a:r>
              <a:rPr lang="en-GB" dirty="0" err="1"/>
              <a:t>host_info</a:t>
            </a:r>
            <a:r>
              <a:rPr lang="en-GB" dirty="0"/>
              <a:t>.")";    ?&gt;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472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&lt;?</a:t>
            </a:r>
            <a:r>
              <a:rPr lang="en-GB" dirty="0" err="1"/>
              <a:t>php</a:t>
            </a:r>
            <a:r>
              <a:rPr lang="en-GB" dirty="0"/>
              <a:t> $</a:t>
            </a:r>
            <a:r>
              <a:rPr lang="en-GB" dirty="0" err="1"/>
              <a:t>sql</a:t>
            </a:r>
            <a:r>
              <a:rPr lang="en-GB" dirty="0"/>
              <a:t> ="SELECT * from users WHERE username ='".$_POST["username"]."'";echo $</a:t>
            </a:r>
            <a:r>
              <a:rPr lang="en-GB" dirty="0" err="1"/>
              <a:t>sql</a:t>
            </a:r>
            <a:r>
              <a:rPr lang="en-GB" dirty="0"/>
              <a:t>;$result = $</a:t>
            </a:r>
            <a:r>
              <a:rPr lang="en-GB" dirty="0" err="1"/>
              <a:t>db</a:t>
            </a:r>
            <a:r>
              <a:rPr lang="en-GB" dirty="0"/>
              <a:t>-&gt;query($</a:t>
            </a:r>
            <a:r>
              <a:rPr lang="en-GB" dirty="0" err="1"/>
              <a:t>sql</a:t>
            </a:r>
            <a:r>
              <a:rPr lang="en-GB" dirty="0"/>
              <a:t>);if($result-&gt;</a:t>
            </a:r>
            <a:r>
              <a:rPr lang="en-GB" dirty="0" err="1"/>
              <a:t>num_rows</a:t>
            </a:r>
            <a:r>
              <a:rPr lang="en-GB" dirty="0"/>
              <a:t> &gt; 0){ //echo "something found"; while ($row = $result-&gt;</a:t>
            </a:r>
            <a:r>
              <a:rPr lang="en-GB" dirty="0" err="1"/>
              <a:t>fetch_assoc</a:t>
            </a:r>
            <a:r>
              <a:rPr lang="en-GB" dirty="0"/>
              <a:t>()){   echo $row["username"]." - ".$row["password"]; }}if($_SERVER['REQUEST_METHOD']=="POST"){ if($_POST["username"]=="</a:t>
            </a:r>
            <a:r>
              <a:rPr lang="en-GB" dirty="0" err="1"/>
              <a:t>laura</a:t>
            </a:r>
            <a:r>
              <a:rPr lang="en-GB" dirty="0"/>
              <a:t>" &amp;&amp; $_POST["</a:t>
            </a:r>
            <a:r>
              <a:rPr lang="en-GB" dirty="0" err="1"/>
              <a:t>pwd</a:t>
            </a:r>
            <a:r>
              <a:rPr lang="en-GB" dirty="0"/>
              <a:t>"]=="cake" ){  //echo "&lt;h2&gt;Welcome back Mrs James&lt;/h2&gt;";  header("Location:page1.php"); }else{  echo "&lt;h2&gt;incorrect name &amp; password&lt;/h2&gt;"; }}?&gt;&lt;h1&gt;Login&lt;/h1&gt;&lt;p&gt;Please login to proceed&lt;/p&gt;&lt;form action="" method="POST"&gt;     &lt;label&gt;Username&lt;/label&gt;     &lt;input type="text" name="username" placeholder="Enter your username"&gt;    &lt;</a:t>
            </a:r>
            <a:r>
              <a:rPr lang="en-GB" dirty="0" err="1"/>
              <a:t>br</a:t>
            </a:r>
            <a:r>
              <a:rPr lang="en-GB" dirty="0"/>
              <a:t>&gt;  &lt;label&gt;Password&lt;/label&gt;     &lt;input type="password" name="</a:t>
            </a:r>
            <a:r>
              <a:rPr lang="en-GB" dirty="0" err="1"/>
              <a:t>pwd</a:t>
            </a:r>
            <a:r>
              <a:rPr lang="en-GB" dirty="0"/>
              <a:t>"&gt;     &lt;</a:t>
            </a:r>
            <a:r>
              <a:rPr lang="en-GB" dirty="0" err="1"/>
              <a:t>br</a:t>
            </a:r>
            <a:r>
              <a:rPr lang="en-GB" dirty="0"/>
              <a:t>&gt;    &lt;input type="submit" value="Login"&gt;&lt;/form&gt;&lt;?</a:t>
            </a:r>
            <a:r>
              <a:rPr lang="en-GB" dirty="0" err="1"/>
              <a:t>php</a:t>
            </a:r>
            <a:r>
              <a:rPr lang="en-GB" dirty="0"/>
              <a:t> include("</a:t>
            </a:r>
            <a:r>
              <a:rPr lang="en-GB" dirty="0" err="1"/>
              <a:t>footer.php</a:t>
            </a:r>
            <a:r>
              <a:rPr lang="en-GB"/>
              <a:t>")?&gt;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7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1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6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2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&lt;?</a:t>
            </a:r>
            <a:r>
              <a:rPr lang="en-GB" dirty="0" err="1"/>
              <a:t>php</a:t>
            </a:r>
            <a:r>
              <a:rPr lang="en-GB" dirty="0"/>
              <a:t> include("includes/</a:t>
            </a:r>
            <a:r>
              <a:rPr lang="en-GB" dirty="0" err="1"/>
              <a:t>header.php</a:t>
            </a:r>
            <a:r>
              <a:rPr lang="en-GB" dirty="0"/>
              <a:t>")?&gt;&lt;h1&gt;Login&lt;/h1&gt;&lt;p&gt;Please login to proceed&lt;/p&gt;&lt;form&gt;    &lt;label&gt;Username&lt;/label&gt;    &lt;input type="text" name="username" placeholder="Enter your username"&gt;    &lt;label&gt;Password&lt;/label&gt;    &lt;input type="password" name="</a:t>
            </a:r>
            <a:r>
              <a:rPr lang="en-GB" dirty="0" err="1"/>
              <a:t>pwd</a:t>
            </a:r>
            <a:r>
              <a:rPr lang="en-GB" dirty="0"/>
              <a:t>"&gt;    &lt;</a:t>
            </a:r>
            <a:r>
              <a:rPr lang="en-GB" dirty="0" err="1"/>
              <a:t>br</a:t>
            </a:r>
            <a:r>
              <a:rPr lang="en-GB" dirty="0"/>
              <a:t>&gt;    &lt;input type="submit" value="Login"&gt;&lt;/form&gt;&lt;?</a:t>
            </a:r>
            <a:r>
              <a:rPr lang="en-GB" dirty="0" err="1"/>
              <a:t>php</a:t>
            </a:r>
            <a:r>
              <a:rPr lang="en-GB" dirty="0"/>
              <a:t> include("includes/</a:t>
            </a:r>
            <a:r>
              <a:rPr lang="en-GB" dirty="0" err="1"/>
              <a:t>footer.php</a:t>
            </a:r>
            <a:r>
              <a:rPr lang="en-GB" dirty="0"/>
              <a:t>")?&gt;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19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6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9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85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FD030-C247-4CF6-ADF1-F693A1B22DB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4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2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5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5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6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8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18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6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5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18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6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D937-0610-4FD1-9102-DBB98FB2BEB5}" type="datetimeFigureOut">
              <a:rPr lang="en-GB" smtClean="0"/>
              <a:t>9/2/21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819D-61E4-4782-B233-074AFF4D4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9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PHP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trike="sngStrike" dirty="0">
                <a:highlight>
                  <a:srgbClr val="FFFF00"/>
                </a:highlight>
              </a:rPr>
              <a:t>Using Cloud 9 IDE</a:t>
            </a:r>
          </a:p>
          <a:p>
            <a:r>
              <a:rPr lang="en-GB" dirty="0">
                <a:highlight>
                  <a:srgbClr val="FFFF00"/>
                </a:highlight>
              </a:rPr>
              <a:t>alas Cloud 9 is no longer available</a:t>
            </a:r>
          </a:p>
          <a:p>
            <a:r>
              <a:rPr lang="en-GB" dirty="0">
                <a:highlight>
                  <a:srgbClr val="FFFF00"/>
                </a:highlight>
              </a:rPr>
              <a:t>other options are local development using XAMPP or hosting (ask Mrs James!)</a:t>
            </a:r>
          </a:p>
        </p:txBody>
      </p:sp>
    </p:spTree>
    <p:extLst>
      <p:ext uri="{BB962C8B-B14F-4D97-AF65-F5344CB8AC3E}">
        <p14:creationId xmlns:p14="http://schemas.microsoft.com/office/powerpoint/2010/main" val="363272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Includes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Create the following blank </a:t>
            </a:r>
            <a:r>
              <a:rPr lang="en-GB" dirty="0" err="1"/>
              <a:t>php</a:t>
            </a:r>
            <a:r>
              <a:rPr lang="en-GB" dirty="0"/>
              <a:t> files in your includes folder</a:t>
            </a:r>
          </a:p>
          <a:p>
            <a:r>
              <a:rPr lang="en-GB" b="1" dirty="0" err="1"/>
              <a:t>Header.php</a:t>
            </a:r>
            <a:r>
              <a:rPr lang="en-GB" dirty="0"/>
              <a:t> to hold all the code you want to appear at the top of every page</a:t>
            </a:r>
          </a:p>
          <a:p>
            <a:r>
              <a:rPr lang="en-GB" b="1" dirty="0" err="1"/>
              <a:t>Footer.php</a:t>
            </a:r>
            <a:r>
              <a:rPr lang="en-GB" dirty="0"/>
              <a:t> to hold the code to appear at the bottom of every page</a:t>
            </a:r>
          </a:p>
          <a:p>
            <a:r>
              <a:rPr lang="en-GB" b="1" dirty="0" err="1"/>
              <a:t>Functions.php</a:t>
            </a:r>
            <a:r>
              <a:rPr lang="en-GB" dirty="0"/>
              <a:t> which will hold all commonly used functions</a:t>
            </a:r>
          </a:p>
          <a:p>
            <a:r>
              <a:rPr lang="en-GB" b="1" dirty="0" err="1"/>
              <a:t>DBConnect.php</a:t>
            </a:r>
            <a:r>
              <a:rPr lang="en-GB" dirty="0"/>
              <a:t> which will hold the connection to the MySQL database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77115"/>
            <a:ext cx="3349399" cy="52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13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HomePage</a:t>
            </a:r>
            <a:r>
              <a:rPr lang="en-GB" dirty="0"/>
              <a:t> – </a:t>
            </a:r>
            <a:r>
              <a:rPr lang="en-GB" dirty="0" err="1"/>
              <a:t>index.php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161277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All websites should have a homepage – if not the website may direct you to a list of directories – could be a security risk</a:t>
            </a:r>
          </a:p>
          <a:p>
            <a:r>
              <a:rPr lang="en-GB" dirty="0"/>
              <a:t>Usually they are called </a:t>
            </a:r>
            <a:r>
              <a:rPr lang="en-GB" b="1" dirty="0"/>
              <a:t>index.html</a:t>
            </a:r>
            <a:r>
              <a:rPr lang="en-GB" dirty="0"/>
              <a:t> or </a:t>
            </a:r>
            <a:r>
              <a:rPr lang="en-GB" b="1" dirty="0" err="1"/>
              <a:t>index.php</a:t>
            </a:r>
            <a:endParaRPr lang="en-GB" b="1" dirty="0"/>
          </a:p>
          <a:p>
            <a:r>
              <a:rPr lang="en-GB" dirty="0"/>
              <a:t>Rename the hello-</a:t>
            </a:r>
            <a:r>
              <a:rPr lang="en-GB" dirty="0" err="1"/>
              <a:t>world.php</a:t>
            </a:r>
            <a:r>
              <a:rPr lang="en-GB" dirty="0"/>
              <a:t> to </a:t>
            </a:r>
            <a:r>
              <a:rPr lang="en-GB" dirty="0" err="1"/>
              <a:t>index.php</a:t>
            </a:r>
            <a:r>
              <a:rPr lang="en-GB" dirty="0"/>
              <a:t> and try opening your project again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20428"/>
            <a:ext cx="5229887" cy="300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694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Use the include function to insert other </a:t>
            </a:r>
            <a:r>
              <a:rPr lang="en-GB" sz="2800" dirty="0" err="1"/>
              <a:t>php</a:t>
            </a:r>
            <a:r>
              <a:rPr lang="en-GB" sz="2800" dirty="0"/>
              <a:t> files into your web page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6872"/>
            <a:ext cx="95535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12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Header &amp; Footer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2" y="1123950"/>
            <a:ext cx="4186718" cy="172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61" y="2852936"/>
            <a:ext cx="5837501" cy="14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97" y="4583984"/>
            <a:ext cx="53149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58211" y="1340768"/>
            <a:ext cx="263426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Notice how the &lt;html&gt; tags and the body tags are split across the two included files</a:t>
            </a:r>
          </a:p>
        </p:txBody>
      </p:sp>
    </p:spTree>
    <p:extLst>
      <p:ext uri="{BB962C8B-B14F-4D97-AF65-F5344CB8AC3E}">
        <p14:creationId xmlns:p14="http://schemas.microsoft.com/office/powerpoint/2010/main" val="393630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</a:t>
            </a:r>
            <a:r>
              <a:rPr lang="en-GB" dirty="0" err="1"/>
              <a:t>stylesheet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248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855821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869160"/>
            <a:ext cx="47815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3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CSS allows you to do MUCH more with web pages – however it shouldn’t be the main focus of your project as its more style than algorithms!</a:t>
            </a:r>
          </a:p>
        </p:txBody>
      </p:sp>
    </p:spTree>
    <p:extLst>
      <p:ext uri="{BB962C8B-B14F-4D97-AF65-F5344CB8AC3E}">
        <p14:creationId xmlns:p14="http://schemas.microsoft.com/office/powerpoint/2010/main" val="88227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84129" cy="620688"/>
          </a:xfrm>
        </p:spPr>
        <p:txBody>
          <a:bodyPr>
            <a:normAutofit fontScale="90000"/>
          </a:bodyPr>
          <a:lstStyle/>
          <a:p>
            <a:r>
              <a:rPr lang="en-GB" dirty="0"/>
              <a:t>Adding some input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718476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04" y="4238625"/>
            <a:ext cx="51530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5548312"/>
            <a:ext cx="3312368" cy="112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Nothing happens at the moment but you can see that there are 2 fields and a button</a:t>
            </a:r>
          </a:p>
        </p:txBody>
      </p:sp>
    </p:spTree>
    <p:extLst>
      <p:ext uri="{BB962C8B-B14F-4D97-AF65-F5344CB8AC3E}">
        <p14:creationId xmlns:p14="http://schemas.microsoft.com/office/powerpoint/2010/main" val="362657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65399" cy="764704"/>
          </a:xfrm>
        </p:spPr>
        <p:txBody>
          <a:bodyPr/>
          <a:lstStyle/>
          <a:p>
            <a:r>
              <a:rPr lang="en-GB" dirty="0"/>
              <a:t>The &lt;form&gt;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273630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This marks out a portion of the web page to be acted upon.</a:t>
            </a:r>
          </a:p>
          <a:p>
            <a:r>
              <a:rPr lang="en-GB" dirty="0"/>
              <a:t>It can have several attributes</a:t>
            </a:r>
          </a:p>
          <a:p>
            <a:r>
              <a:rPr lang="en-GB" dirty="0"/>
              <a:t>Method = </a:t>
            </a:r>
            <a:r>
              <a:rPr lang="en-GB" b="1" dirty="0"/>
              <a:t>post</a:t>
            </a:r>
            <a:r>
              <a:rPr lang="en-GB" dirty="0"/>
              <a:t> or </a:t>
            </a:r>
            <a:r>
              <a:rPr lang="en-GB" b="1" dirty="0"/>
              <a:t>get</a:t>
            </a:r>
            <a:r>
              <a:rPr lang="en-GB" dirty="0"/>
              <a:t> (</a:t>
            </a:r>
            <a:r>
              <a:rPr lang="en-GB" b="1" dirty="0"/>
              <a:t>get</a:t>
            </a:r>
            <a:r>
              <a:rPr lang="en-GB" dirty="0"/>
              <a:t> can be a </a:t>
            </a:r>
            <a:r>
              <a:rPr lang="en-GB" dirty="0">
                <a:solidFill>
                  <a:srgbClr val="FF0000"/>
                </a:solidFill>
              </a:rPr>
              <a:t>security risk as the values can be seen in the </a:t>
            </a:r>
            <a:r>
              <a:rPr lang="en-GB" dirty="0" err="1">
                <a:solidFill>
                  <a:srgbClr val="FF0000"/>
                </a:solidFill>
              </a:rPr>
              <a:t>url</a:t>
            </a:r>
            <a:r>
              <a:rPr lang="en-GB" dirty="0"/>
              <a:t>)</a:t>
            </a:r>
          </a:p>
          <a:p>
            <a:r>
              <a:rPr lang="en-GB" dirty="0"/>
              <a:t>Action  = the web page it should go to</a:t>
            </a:r>
          </a:p>
          <a:p>
            <a:pPr lvl="1"/>
            <a:r>
              <a:rPr lang="en-GB" dirty="0"/>
              <a:t>If blank the form will submit the data to the same page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75" y="4741084"/>
            <a:ext cx="6588224" cy="211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3707904" y="2132856"/>
            <a:ext cx="1872208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2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Accessing the information typed in in a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the $_POST[] array to see what variables have been submitted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80676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502054"/>
            <a:ext cx="54959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664104"/>
            <a:ext cx="313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we can get what they typed in the Username field by using</a:t>
            </a:r>
          </a:p>
          <a:p>
            <a:r>
              <a:rPr lang="en-GB" b="1" dirty="0">
                <a:solidFill>
                  <a:srgbClr val="FF0000"/>
                </a:solidFill>
              </a:rPr>
              <a:t>$_POST[“username”]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23728" y="3356992"/>
            <a:ext cx="1296144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8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authentication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Tests if the username &amp; the password match given values and prints out a message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9" y="2578174"/>
            <a:ext cx="9435437" cy="20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1703"/>
            <a:ext cx="3484321" cy="84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94263"/>
            <a:ext cx="4937826" cy="124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8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with this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Invalid name or password </a:t>
            </a:r>
            <a:r>
              <a:rPr lang="en-GB" dirty="0"/>
              <a:t>appears for the first time even before the user has tried to login</a:t>
            </a:r>
          </a:p>
          <a:p>
            <a:r>
              <a:rPr lang="en-GB" dirty="0"/>
              <a:t>On correct login it should redirect to a different page</a:t>
            </a:r>
          </a:p>
          <a:p>
            <a:r>
              <a:rPr lang="en-GB" dirty="0"/>
              <a:t>Should there be different messages of the name and/or password are blank (validation)?</a:t>
            </a:r>
          </a:p>
          <a:p>
            <a:r>
              <a:rPr lang="en-GB" dirty="0"/>
              <a:t>The name &amp; password are hardcoded – what happens if we want to add more valid logins</a:t>
            </a:r>
          </a:p>
          <a:p>
            <a:pPr lvl="1"/>
            <a:r>
              <a:rPr lang="en-GB" dirty="0"/>
              <a:t>Need to use a database! (more later)</a:t>
            </a:r>
          </a:p>
        </p:txBody>
      </p:sp>
    </p:spTree>
    <p:extLst>
      <p:ext uri="{BB962C8B-B14F-4D97-AF65-F5344CB8AC3E}">
        <p14:creationId xmlns:p14="http://schemas.microsoft.com/office/powerpoint/2010/main" val="50642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3" y="1417638"/>
            <a:ext cx="8229600" cy="4525963"/>
          </a:xfrm>
        </p:spPr>
        <p:txBody>
          <a:bodyPr/>
          <a:lstStyle/>
          <a:p>
            <a:r>
              <a:rPr lang="en-GB" dirty="0"/>
              <a:t>LAMP stack</a:t>
            </a:r>
          </a:p>
          <a:p>
            <a:pPr lvl="1"/>
            <a:r>
              <a:rPr lang="en-GB" b="1" dirty="0"/>
              <a:t>L</a:t>
            </a:r>
            <a:r>
              <a:rPr lang="en-GB" dirty="0"/>
              <a:t>inux</a:t>
            </a:r>
          </a:p>
          <a:p>
            <a:pPr lvl="1"/>
            <a:r>
              <a:rPr lang="en-GB" b="1" dirty="0"/>
              <a:t>A</a:t>
            </a:r>
            <a:r>
              <a:rPr lang="en-GB" dirty="0"/>
              <a:t>pache</a:t>
            </a:r>
          </a:p>
          <a:p>
            <a:pPr lvl="1"/>
            <a:r>
              <a:rPr lang="en-GB" b="1" dirty="0"/>
              <a:t>M</a:t>
            </a:r>
            <a:r>
              <a:rPr lang="en-GB" dirty="0"/>
              <a:t>ySQL</a:t>
            </a:r>
          </a:p>
          <a:p>
            <a:pPr lvl="1"/>
            <a:r>
              <a:rPr lang="en-GB" b="1" dirty="0"/>
              <a:t>P</a:t>
            </a:r>
            <a:r>
              <a:rPr lang="en-GB" dirty="0"/>
              <a:t>HP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40B9F8A-ECFE-42EA-B9EA-EE282E02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16" y="3645024"/>
            <a:ext cx="7225281" cy="27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66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Improvement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" y="1268760"/>
            <a:ext cx="9109921" cy="390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395536" y="5301208"/>
            <a:ext cx="3456384" cy="1296144"/>
          </a:xfrm>
          <a:prstGeom prst="borderCallout1">
            <a:avLst>
              <a:gd name="adj1" fmla="val -3926"/>
              <a:gd name="adj2" fmla="val 4723"/>
              <a:gd name="adj3" fmla="val -279291"/>
              <a:gd name="adj4" fmla="val 31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if statement checks if the form has been submitted and stops the error </a:t>
            </a:r>
            <a:r>
              <a:rPr lang="en-GB" dirty="0" err="1"/>
              <a:t>msg</a:t>
            </a:r>
            <a:r>
              <a:rPr lang="en-GB" dirty="0"/>
              <a:t> appearing the 1</a:t>
            </a:r>
            <a:r>
              <a:rPr lang="en-GB" baseline="30000" dirty="0"/>
              <a:t>st</a:t>
            </a:r>
            <a:r>
              <a:rPr lang="en-GB" dirty="0"/>
              <a:t> time you go to the page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6948264" y="4941168"/>
            <a:ext cx="1656184" cy="1512168"/>
          </a:xfrm>
          <a:prstGeom prst="borderCallout2">
            <a:avLst>
              <a:gd name="adj1" fmla="val 51144"/>
              <a:gd name="adj2" fmla="val -3403"/>
              <a:gd name="adj3" fmla="val 18750"/>
              <a:gd name="adj4" fmla="val -16667"/>
              <a:gd name="adj5" fmla="val -95904"/>
              <a:gd name="adj6" fmla="val -108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Extra checks for the name &amp; password</a:t>
            </a:r>
          </a:p>
        </p:txBody>
      </p:sp>
    </p:spTree>
    <p:extLst>
      <p:ext uri="{BB962C8B-B14F-4D97-AF65-F5344CB8AC3E}">
        <p14:creationId xmlns:p14="http://schemas.microsoft.com/office/powerpoint/2010/main" val="137276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Redirecting to a new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70294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1676"/>
            <a:ext cx="47434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694237" y="2564904"/>
            <a:ext cx="2533947" cy="147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3" y="4293096"/>
            <a:ext cx="3168351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 will now need to create a </a:t>
            </a:r>
            <a:r>
              <a:rPr lang="en-GB" dirty="0" err="1"/>
              <a:t>welcome.php</a:t>
            </a:r>
            <a:r>
              <a:rPr lang="en-GB" dirty="0"/>
              <a:t> page of course (just copy </a:t>
            </a:r>
            <a:r>
              <a:rPr lang="en-GB" dirty="0" err="1"/>
              <a:t>index.php</a:t>
            </a:r>
            <a:r>
              <a:rPr lang="en-GB" dirty="0"/>
              <a:t> and then change the text inside)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6021289"/>
            <a:ext cx="748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 practice any PHP that uses this redirect should be done BEFORE any HTML has been output to the screen (but this seems to work for now)</a:t>
            </a:r>
          </a:p>
        </p:txBody>
      </p:sp>
    </p:spTree>
    <p:extLst>
      <p:ext uri="{BB962C8B-B14F-4D97-AF65-F5344CB8AC3E}">
        <p14:creationId xmlns:p14="http://schemas.microsoft.com/office/powerpoint/2010/main" val="2424665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761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MySQL is the database system we will use to store any website information we need</a:t>
            </a: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User details for login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Data that will be added from the website (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sports results, reminders)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Visitor information for tracking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7020272" y="260648"/>
            <a:ext cx="1512168" cy="158417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MySQL</a:t>
            </a:r>
          </a:p>
          <a:p>
            <a:pPr algn="ctr"/>
            <a:r>
              <a:rPr lang="en-GB" dirty="0"/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633441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9"/>
            <a:ext cx="8229600" cy="1143000"/>
          </a:xfrm>
        </p:spPr>
        <p:txBody>
          <a:bodyPr/>
          <a:lstStyle/>
          <a:p>
            <a:r>
              <a:rPr lang="en-GB" dirty="0" err="1"/>
              <a:t>PhpMyadmin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174897"/>
            <a:ext cx="7992888" cy="5400600"/>
          </a:xfrm>
        </p:spPr>
        <p:txBody>
          <a:bodyPr>
            <a:normAutofit/>
          </a:bodyPr>
          <a:lstStyle/>
          <a:p>
            <a:r>
              <a:rPr lang="en-GB" sz="2400" b="1" dirty="0" err="1"/>
              <a:t>Phpmyadmin</a:t>
            </a:r>
            <a:r>
              <a:rPr lang="en-GB" sz="2400" dirty="0"/>
              <a:t> is an easy to use PHP based Database Management System allowing you to create, edit and manage MySQL databases</a:t>
            </a:r>
          </a:p>
          <a:p>
            <a:r>
              <a:rPr lang="en-GB" sz="2400" dirty="0"/>
              <a:t>First, create a PHP workspace so you have PHP, MySQL, and Apache installed right away. </a:t>
            </a:r>
          </a:p>
          <a:p>
            <a:r>
              <a:rPr lang="en-GB" sz="2400" strike="sngStrike" dirty="0"/>
              <a:t>You can then make sure you have MySQL installed by running:</a:t>
            </a:r>
          </a:p>
          <a:p>
            <a:r>
              <a:rPr lang="en-GB" sz="2400" strike="sngStrik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mysql-ctl</a:t>
            </a:r>
            <a:r>
              <a:rPr lang="en-GB" sz="2400" strike="sngStrike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strike="sngStrike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install</a:t>
            </a:r>
          </a:p>
          <a:p>
            <a:r>
              <a:rPr lang="en-GB" sz="2400" dirty="0"/>
              <a:t>Then install </a:t>
            </a:r>
            <a:r>
              <a:rPr lang="en-GB" sz="2400" dirty="0" err="1"/>
              <a:t>phpMyAdmin</a:t>
            </a:r>
            <a:r>
              <a:rPr lang="en-GB" sz="2400" dirty="0"/>
              <a:t>:</a:t>
            </a:r>
          </a:p>
          <a:p>
            <a:r>
              <a:rPr lang="en-GB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phpmyadmin-ctl</a:t>
            </a:r>
            <a:r>
              <a:rPr lang="en-GB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install</a:t>
            </a:r>
          </a:p>
          <a:p>
            <a:r>
              <a:rPr lang="en-GB" sz="2400" dirty="0"/>
              <a:t>After the installation is complete you'll just want to make sure </a:t>
            </a:r>
            <a:r>
              <a:rPr lang="en-GB" sz="2400" dirty="0" err="1"/>
              <a:t>mysql</a:t>
            </a:r>
            <a:r>
              <a:rPr lang="en-GB" sz="2400" dirty="0"/>
              <a:t> is running once more:</a:t>
            </a:r>
          </a:p>
          <a:p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mysql-ctl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>
                <a:latin typeface="Courier New" pitchFamily="49" charset="0"/>
                <a:cs typeface="Courier New" pitchFamily="49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5964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6868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0" y="2852936"/>
            <a:ext cx="7128792" cy="384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763688" y="2204864"/>
            <a:ext cx="2016224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804248" y="5013176"/>
            <a:ext cx="199005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password by default!</a:t>
            </a:r>
          </a:p>
          <a:p>
            <a:pPr algn="ctr"/>
            <a:r>
              <a:rPr lang="en-GB" dirty="0"/>
              <a:t>Security risk!</a:t>
            </a:r>
          </a:p>
        </p:txBody>
      </p:sp>
    </p:spTree>
    <p:extLst>
      <p:ext uri="{BB962C8B-B14F-4D97-AF65-F5344CB8AC3E}">
        <p14:creationId xmlns:p14="http://schemas.microsoft.com/office/powerpoint/2010/main" val="194839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89738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508104" y="4005064"/>
            <a:ext cx="3024336" cy="2232248"/>
          </a:xfrm>
          <a:prstGeom prst="wedgeRectCallout">
            <a:avLst>
              <a:gd name="adj1" fmla="val -3016"/>
              <a:gd name="adj2" fmla="val -173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Create a database called users with 3 columns</a:t>
            </a:r>
          </a:p>
        </p:txBody>
      </p:sp>
    </p:spTree>
    <p:extLst>
      <p:ext uri="{BB962C8B-B14F-4D97-AF65-F5344CB8AC3E}">
        <p14:creationId xmlns:p14="http://schemas.microsoft.com/office/powerpoint/2010/main" val="1255231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205183" cy="376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" y="5036376"/>
            <a:ext cx="9067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11560" y="3933056"/>
            <a:ext cx="3312368" cy="2003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91880" y="442219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Created – you can see the new table users in the list</a:t>
            </a:r>
          </a:p>
        </p:txBody>
      </p:sp>
    </p:spTree>
    <p:extLst>
      <p:ext uri="{BB962C8B-B14F-4D97-AF65-F5344CB8AC3E}">
        <p14:creationId xmlns:p14="http://schemas.microsoft.com/office/powerpoint/2010/main" val="2736451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43"/>
            <a:ext cx="79248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2288374"/>
            <a:ext cx="7020272" cy="456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543300" y="188640"/>
            <a:ext cx="10287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057650" y="764704"/>
            <a:ext cx="514350" cy="1841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53436" y="3789040"/>
            <a:ext cx="1767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will manually add two users to the database</a:t>
            </a:r>
          </a:p>
          <a:p>
            <a:r>
              <a:rPr lang="en-GB" dirty="0"/>
              <a:t>(Don’t fill in the ID as MySQL will add that automatically)</a:t>
            </a:r>
          </a:p>
        </p:txBody>
      </p:sp>
    </p:spTree>
    <p:extLst>
      <p:ext uri="{BB962C8B-B14F-4D97-AF65-F5344CB8AC3E}">
        <p14:creationId xmlns:p14="http://schemas.microsoft.com/office/powerpoint/2010/main" val="1464631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6516216" cy="606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876256" y="1772816"/>
            <a:ext cx="1944216" cy="3240360"/>
          </a:xfrm>
          <a:prstGeom prst="wedgeRectCallout">
            <a:avLst>
              <a:gd name="adj1" fmla="val -233316"/>
              <a:gd name="adj2" fmla="val 46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See how the primary key ( the </a:t>
            </a:r>
            <a:r>
              <a:rPr lang="en-GB" dirty="0" err="1"/>
              <a:t>users_id</a:t>
            </a:r>
            <a:r>
              <a:rPr lang="en-GB" dirty="0"/>
              <a:t> field) is automatically added and incremented each time </a:t>
            </a:r>
          </a:p>
        </p:txBody>
      </p:sp>
    </p:spTree>
    <p:extLst>
      <p:ext uri="{BB962C8B-B14F-4D97-AF65-F5344CB8AC3E}">
        <p14:creationId xmlns:p14="http://schemas.microsoft.com/office/powerpoint/2010/main" val="2022608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en-GB" dirty="0"/>
              <a:t>Check you can connect to the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0649" y="1088740"/>
            <a:ext cx="8719508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 this code to your </a:t>
            </a:r>
            <a:r>
              <a:rPr lang="en-GB" dirty="0" err="1"/>
              <a:t>dbconnect.php</a:t>
            </a:r>
            <a:r>
              <a:rPr lang="en-GB" dirty="0"/>
              <a:t> file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9" y="1605778"/>
            <a:ext cx="88011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0649" y="5025253"/>
            <a:ext cx="8719508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Test it by going directly to the </a:t>
            </a:r>
            <a:r>
              <a:rPr lang="en-GB" dirty="0" err="1"/>
              <a:t>dbconnect.php</a:t>
            </a:r>
            <a:r>
              <a:rPr lang="en-GB" dirty="0"/>
              <a:t> in the address bar – you should see this…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93306"/>
            <a:ext cx="8582899" cy="139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07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F88C-E200-4F5B-983A-3E1C9A0E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Client 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A919D-03C7-455E-B9BA-62E152E0F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363695F6-9C8B-4379-A8AC-DB5C5582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2970"/>
            <a:ext cx="7594214" cy="46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12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the </a:t>
            </a:r>
            <a:r>
              <a:rPr lang="en-GB" dirty="0" err="1"/>
              <a:t>dbconnect.php</a:t>
            </a:r>
            <a:r>
              <a:rPr lang="en-GB" dirty="0"/>
              <a:t> file in all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Database credentials and the connection string should be just stored in one place</a:t>
            </a:r>
          </a:p>
          <a:p>
            <a:r>
              <a:rPr lang="en-GB" dirty="0"/>
              <a:t>If you store them in multiple places there will be an issue in finding them all if you need to update a password</a:t>
            </a:r>
          </a:p>
          <a:p>
            <a:r>
              <a:rPr lang="en-GB" dirty="0"/>
              <a:t>We now need to include this file in all our pages (as most pages will need to connect to the database in some way)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5799"/>
            <a:ext cx="39433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46" y="4283976"/>
            <a:ext cx="3528392" cy="210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45" y="4283976"/>
            <a:ext cx="3677442" cy="22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979712" y="3645024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113842" y="3645024"/>
            <a:ext cx="90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48064" y="3645024"/>
            <a:ext cx="100811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16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Data Out of a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Use and SQL statement such as</a:t>
            </a:r>
          </a:p>
          <a:p>
            <a:r>
              <a:rPr lang="en-GB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questions</a:t>
            </a:r>
          </a:p>
          <a:p>
            <a:r>
              <a:rPr lang="en-GB" sz="2800" dirty="0"/>
              <a:t>Or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users WHERE </a:t>
            </a:r>
            <a:r>
              <a:rPr lang="en-GB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GB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mrsjames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endParaRPr lang="en-GB" sz="2800" dirty="0"/>
          </a:p>
          <a:p>
            <a:r>
              <a:rPr lang="en-GB" sz="2800" dirty="0"/>
              <a:t>Work out what the SQL statement you want to run is first, then test it in </a:t>
            </a:r>
            <a:r>
              <a:rPr lang="en-GB" sz="2800" dirty="0" err="1"/>
              <a:t>phpmyadmin</a:t>
            </a:r>
            <a:endParaRPr lang="en-GB" sz="2800" dirty="0"/>
          </a:p>
          <a:p>
            <a:r>
              <a:rPr lang="en-GB" sz="2800" dirty="0"/>
              <a:t>You can then copy it to your php code and substitute in the variables</a:t>
            </a:r>
          </a:p>
        </p:txBody>
      </p:sp>
    </p:spTree>
    <p:extLst>
      <p:ext uri="{BB962C8B-B14F-4D97-AF65-F5344CB8AC3E}">
        <p14:creationId xmlns:p14="http://schemas.microsoft.com/office/powerpoint/2010/main" val="3859402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6" y="0"/>
            <a:ext cx="9153525" cy="1066800"/>
          </a:xfrm>
        </p:spPr>
        <p:txBody>
          <a:bodyPr/>
          <a:lstStyle/>
          <a:p>
            <a:r>
              <a:rPr lang="en-GB" dirty="0"/>
              <a:t>Using the </a:t>
            </a:r>
            <a:r>
              <a:rPr lang="en-GB" dirty="0" err="1"/>
              <a:t>mySQLi</a:t>
            </a:r>
            <a:r>
              <a:rPr lang="en-GB" dirty="0"/>
              <a:t> object in 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2200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2204864"/>
            <a:ext cx="684076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0954" y="2780928"/>
            <a:ext cx="273891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41461" y="2758146"/>
            <a:ext cx="5362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Runs the SQL query and puts values in a variable called $result</a:t>
            </a:r>
          </a:p>
        </p:txBody>
      </p:sp>
      <p:sp>
        <p:nvSpPr>
          <p:cNvPr id="9" name="Rectangle 8"/>
          <p:cNvSpPr/>
          <p:nvPr/>
        </p:nvSpPr>
        <p:spPr>
          <a:xfrm>
            <a:off x="702543" y="3199006"/>
            <a:ext cx="273891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15616" y="3573016"/>
            <a:ext cx="6120680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478696" y="3148484"/>
            <a:ext cx="322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If there are some records returned…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4206" y="5536043"/>
            <a:ext cx="5106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Loops through each record checking the password matches</a:t>
            </a:r>
          </a:p>
        </p:txBody>
      </p:sp>
    </p:spTree>
    <p:extLst>
      <p:ext uri="{BB962C8B-B14F-4D97-AF65-F5344CB8AC3E}">
        <p14:creationId xmlns:p14="http://schemas.microsoft.com/office/powerpoint/2010/main" val="350904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Server based scripting</a:t>
            </a:r>
          </a:p>
          <a:p>
            <a:r>
              <a:rPr lang="en-GB" dirty="0"/>
              <a:t>Open source</a:t>
            </a:r>
          </a:p>
          <a:p>
            <a:r>
              <a:rPr lang="en-GB" dirty="0"/>
              <a:t>Used in many websites</a:t>
            </a:r>
          </a:p>
          <a:p>
            <a:r>
              <a:rPr lang="en-GB" dirty="0"/>
              <a:t>Can be used within HTML code in pages</a:t>
            </a:r>
          </a:p>
          <a:p>
            <a:r>
              <a:rPr lang="en-GB" dirty="0"/>
              <a:t>Syntax:</a:t>
            </a:r>
          </a:p>
          <a:p>
            <a:pPr lvl="1"/>
            <a:r>
              <a:rPr lang="en-GB" dirty="0"/>
              <a:t>Case sensitive</a:t>
            </a:r>
          </a:p>
          <a:p>
            <a:pPr lvl="1"/>
            <a:r>
              <a:rPr lang="en-GB" dirty="0"/>
              <a:t>Semi colons at end of lines</a:t>
            </a:r>
          </a:p>
          <a:p>
            <a:pPr lvl="1"/>
            <a:r>
              <a:rPr lang="en-GB" dirty="0"/>
              <a:t>Curly brackets enclose blocks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Variables start with $ - </a:t>
            </a:r>
            <a:r>
              <a:rPr lang="en-GB" dirty="0" err="1">
                <a:solidFill>
                  <a:srgbClr val="C00000"/>
                </a:solidFill>
              </a:rPr>
              <a:t>eg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GB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myname</a:t>
            </a:r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Php</a:t>
            </a:r>
            <a:r>
              <a:rPr lang="en-GB" dirty="0">
                <a:solidFill>
                  <a:srgbClr val="C00000"/>
                </a:solidFill>
              </a:rPr>
              <a:t> embedded into HTML using </a:t>
            </a:r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en-GB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…?&gt; </a:t>
            </a:r>
            <a:r>
              <a:rPr lang="en-GB" dirty="0">
                <a:solidFill>
                  <a:srgbClr val="C00000"/>
                </a:solidFill>
              </a:rPr>
              <a:t>tags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05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n-GB" dirty="0"/>
              <a:t>IDE </a:t>
            </a:r>
            <a:r>
              <a:rPr lang="en-GB" sz="3600" dirty="0"/>
              <a:t>(integrated development environment)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Can use a text editor or Dreamweaver</a:t>
            </a:r>
          </a:p>
          <a:p>
            <a:r>
              <a:rPr lang="en-GB" dirty="0"/>
              <a:t>Php files must run on a </a:t>
            </a:r>
            <a:r>
              <a:rPr lang="en-GB" u="sng" dirty="0"/>
              <a:t>server</a:t>
            </a:r>
            <a:r>
              <a:rPr lang="en-GB" dirty="0"/>
              <a:t> to get PHP to work </a:t>
            </a:r>
          </a:p>
          <a:p>
            <a:r>
              <a:rPr lang="en-GB" dirty="0"/>
              <a:t>Can buy your own hosting</a:t>
            </a:r>
          </a:p>
          <a:p>
            <a:r>
              <a:rPr lang="en-GB" dirty="0"/>
              <a:t>Or set up a “</a:t>
            </a:r>
            <a:r>
              <a:rPr lang="en-GB" dirty="0" err="1"/>
              <a:t>Localhost</a:t>
            </a:r>
            <a:r>
              <a:rPr lang="en-GB" dirty="0"/>
              <a:t>” to run locally (or off a USB stick)</a:t>
            </a:r>
          </a:p>
          <a:p>
            <a:r>
              <a:rPr lang="en-GB" strike="sngStrike" dirty="0"/>
              <a:t>We use cloud 9 a free hosting service with an inbuilt IDE</a:t>
            </a:r>
          </a:p>
          <a:p>
            <a:r>
              <a:rPr lang="en-GB" strike="sngStrike" dirty="0"/>
              <a:t>Mrs James can invite you to a free </a:t>
            </a:r>
            <a:r>
              <a:rPr lang="en-GB" strike="sngStrike" dirty="0" err="1"/>
              <a:t>teamaccount</a:t>
            </a:r>
            <a:endParaRPr lang="en-GB" strike="sngStrike" dirty="0"/>
          </a:p>
        </p:txBody>
      </p:sp>
    </p:spTree>
    <p:extLst>
      <p:ext uri="{BB962C8B-B14F-4D97-AF65-F5344CB8AC3E}">
        <p14:creationId xmlns:p14="http://schemas.microsoft.com/office/powerpoint/2010/main" val="126033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25658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Similar to </a:t>
            </a:r>
            <a:r>
              <a:rPr lang="en-GB" dirty="0" err="1"/>
              <a:t>Javascript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Semicolons at the end of lines</a:t>
            </a:r>
          </a:p>
          <a:p>
            <a:pPr lvl="1"/>
            <a:r>
              <a:rPr lang="en-GB" dirty="0"/>
              <a:t>Blocks of code are contained in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{}</a:t>
            </a:r>
          </a:p>
          <a:p>
            <a:pPr lvl="1"/>
            <a:r>
              <a:rPr lang="en-GB" dirty="0"/>
              <a:t>Case sensitive</a:t>
            </a:r>
          </a:p>
          <a:p>
            <a:pPr lvl="1"/>
            <a:r>
              <a:rPr lang="en-GB" dirty="0"/>
              <a:t>Comments are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/*        */</a:t>
            </a:r>
          </a:p>
          <a:p>
            <a:r>
              <a:rPr lang="en-GB" dirty="0"/>
              <a:t>Unique to PHP</a:t>
            </a:r>
          </a:p>
          <a:p>
            <a:pPr lvl="1"/>
            <a:r>
              <a:rPr lang="en-GB" dirty="0" err="1"/>
              <a:t>Php</a:t>
            </a:r>
            <a:r>
              <a:rPr lang="en-GB" dirty="0"/>
              <a:t> is embedded within the HTML using the following tags</a:t>
            </a:r>
          </a:p>
          <a:p>
            <a:pPr lvl="2"/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&lt;?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php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………?&gt;</a:t>
            </a:r>
          </a:p>
          <a:p>
            <a:pPr lvl="1"/>
            <a:r>
              <a:rPr lang="en-GB" dirty="0"/>
              <a:t>Variables are declared with $ before their names</a:t>
            </a:r>
          </a:p>
          <a:p>
            <a:pPr lvl="2"/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yourname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$score, $username</a:t>
            </a:r>
          </a:p>
          <a:p>
            <a:pPr lvl="1"/>
            <a:r>
              <a:rPr lang="en-GB" dirty="0" err="1"/>
              <a:t>Concatentate</a:t>
            </a:r>
            <a:r>
              <a:rPr lang="en-GB" dirty="0"/>
              <a:t> text with a . (not a + sign)</a:t>
            </a:r>
          </a:p>
          <a:p>
            <a:pPr lvl="1"/>
            <a:r>
              <a:rPr lang="en-GB" dirty="0"/>
              <a:t>Output information to the web page using the function echo</a:t>
            </a:r>
          </a:p>
          <a:p>
            <a:pPr lvl="2"/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echo “hello world”</a:t>
            </a:r>
          </a:p>
        </p:txBody>
      </p:sp>
    </p:spTree>
    <p:extLst>
      <p:ext uri="{BB962C8B-B14F-4D97-AF65-F5344CB8AC3E}">
        <p14:creationId xmlns:p14="http://schemas.microsoft.com/office/powerpoint/2010/main" val="134055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116632"/>
            <a:ext cx="8712968" cy="552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06" y="5452162"/>
            <a:ext cx="5619750" cy="1419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90" y="4372042"/>
            <a:ext cx="252028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/>
              <a:t>Php</a:t>
            </a:r>
            <a:r>
              <a:rPr lang="en-GB" sz="2000" dirty="0"/>
              <a:t> function </a:t>
            </a:r>
            <a:r>
              <a:rPr lang="en-GB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echo</a:t>
            </a: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/>
              <a:t>will print data to the web page.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Note: It is embedded within HTML tags</a:t>
            </a:r>
          </a:p>
          <a:p>
            <a:pPr algn="ctr"/>
            <a:endParaRPr lang="en-GB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7704" y="2879023"/>
            <a:ext cx="1296144" cy="1493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86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Reasons to use 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Even for static sites that don’t require a backend database PHP can be useful as it allows you to share (or include) files</a:t>
            </a:r>
          </a:p>
          <a:p>
            <a:r>
              <a:rPr lang="en-GB" dirty="0"/>
              <a:t>This means you can use the same header or footer across multiple pages</a:t>
            </a:r>
          </a:p>
          <a:p>
            <a:r>
              <a:rPr lang="en-GB" dirty="0"/>
              <a:t>Or you can store commonly used functions in one place and refer to them across all pages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23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Structuring your PHP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developing practice to separate your code into logical groups using folders</a:t>
            </a:r>
          </a:p>
          <a:p>
            <a:r>
              <a:rPr lang="en-GB" dirty="0"/>
              <a:t>- included files</a:t>
            </a:r>
          </a:p>
          <a:p>
            <a:r>
              <a:rPr lang="en-GB" dirty="0"/>
              <a:t>- images</a:t>
            </a:r>
          </a:p>
          <a:p>
            <a:r>
              <a:rPr lang="en-GB" dirty="0"/>
              <a:t>- </a:t>
            </a:r>
            <a:r>
              <a:rPr lang="en-GB" dirty="0" err="1"/>
              <a:t>css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javascript</a:t>
            </a:r>
            <a:r>
              <a:rPr lang="en-GB" dirty="0"/>
              <a:t> </a:t>
            </a:r>
          </a:p>
          <a:p>
            <a:r>
              <a:rPr lang="en-GB" dirty="0"/>
              <a:t>So it’s a good idea to create these folders now</a:t>
            </a:r>
          </a:p>
        </p:txBody>
      </p:sp>
    </p:spTree>
    <p:extLst>
      <p:ext uri="{BB962C8B-B14F-4D97-AF65-F5344CB8AC3E}">
        <p14:creationId xmlns:p14="http://schemas.microsoft.com/office/powerpoint/2010/main" val="335511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1829</Words>
  <Application>Microsoft Office PowerPoint</Application>
  <PresentationFormat>On-screen Show (4:3)</PresentationFormat>
  <Paragraphs>194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Courier New</vt:lpstr>
      <vt:lpstr>Office Theme</vt:lpstr>
      <vt:lpstr>PHP Programming</vt:lpstr>
      <vt:lpstr>Web development</vt:lpstr>
      <vt:lpstr>Client Server Architecture</vt:lpstr>
      <vt:lpstr>PHP </vt:lpstr>
      <vt:lpstr>IDE (integrated development environment)</vt:lpstr>
      <vt:lpstr>Syntax rules</vt:lpstr>
      <vt:lpstr>PowerPoint Presentation</vt:lpstr>
      <vt:lpstr>Reasons to use PHP</vt:lpstr>
      <vt:lpstr>Structuring your PHP project</vt:lpstr>
      <vt:lpstr>Includes folder</vt:lpstr>
      <vt:lpstr>The HomePage – index.php</vt:lpstr>
      <vt:lpstr>Including files</vt:lpstr>
      <vt:lpstr>Header &amp; Footer start</vt:lpstr>
      <vt:lpstr>Add a stylesheet</vt:lpstr>
      <vt:lpstr>Adding some input fields</vt:lpstr>
      <vt:lpstr>The &lt;form&gt; tag</vt:lpstr>
      <vt:lpstr>Accessing the information typed in in a form</vt:lpstr>
      <vt:lpstr>Simple authentication script</vt:lpstr>
      <vt:lpstr>Issues with this code</vt:lpstr>
      <vt:lpstr>Improvement 1</vt:lpstr>
      <vt:lpstr>Redirecting to a new page</vt:lpstr>
      <vt:lpstr>MySQL</vt:lpstr>
      <vt:lpstr>PhpMyadmin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you can connect to the database</vt:lpstr>
      <vt:lpstr>Using the dbconnect.php file in all pages</vt:lpstr>
      <vt:lpstr>Getting Data Out of a database</vt:lpstr>
      <vt:lpstr>Using the mySQLi object in PHP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Cloud 9 workspaces</dc:title>
  <dc:creator>Cliff</dc:creator>
  <cp:lastModifiedBy>Laura James</cp:lastModifiedBy>
  <cp:revision>30</cp:revision>
  <dcterms:created xsi:type="dcterms:W3CDTF">2017-07-04T12:44:48Z</dcterms:created>
  <dcterms:modified xsi:type="dcterms:W3CDTF">2021-02-09T12:08:07Z</dcterms:modified>
</cp:coreProperties>
</file>