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305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301" r:id="rId23"/>
    <p:sldId id="292" r:id="rId24"/>
    <p:sldId id="293" r:id="rId25"/>
    <p:sldId id="294" r:id="rId26"/>
    <p:sldId id="304" r:id="rId27"/>
    <p:sldId id="295" r:id="rId28"/>
    <p:sldId id="297" r:id="rId29"/>
    <p:sldId id="296" r:id="rId30"/>
    <p:sldId id="300" r:id="rId31"/>
    <p:sldId id="272" r:id="rId32"/>
    <p:sldId id="263" r:id="rId33"/>
    <p:sldId id="308" r:id="rId34"/>
    <p:sldId id="269" r:id="rId35"/>
    <p:sldId id="309" r:id="rId36"/>
    <p:sldId id="276" r:id="rId37"/>
    <p:sldId id="262" r:id="rId38"/>
    <p:sldId id="271" r:id="rId39"/>
    <p:sldId id="265" r:id="rId40"/>
    <p:sldId id="267" r:id="rId41"/>
    <p:sldId id="268" r:id="rId42"/>
    <p:sldId id="306" r:id="rId43"/>
    <p:sldId id="266" r:id="rId44"/>
    <p:sldId id="303" r:id="rId45"/>
    <p:sldId id="275" r:id="rId46"/>
    <p:sldId id="307" r:id="rId47"/>
    <p:sldId id="257" r:id="rId48"/>
    <p:sldId id="264" r:id="rId49"/>
    <p:sldId id="258" r:id="rId50"/>
    <p:sldId id="302" r:id="rId51"/>
    <p:sldId id="299" r:id="rId52"/>
    <p:sldId id="259" r:id="rId53"/>
    <p:sldId id="260" r:id="rId54"/>
    <p:sldId id="261" r:id="rId55"/>
    <p:sldId id="270" r:id="rId56"/>
    <p:sldId id="298" r:id="rId57"/>
    <p:sldId id="274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21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10:15:48.49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23,'3'-2,"0"0,0-1,0 1,1 1,-1-1,0 0,1 1,0 0,-1 0,1 0,0 0,5 0,54-1,-39 2,519 22,-127 0,1483-31,-957-3,-533 10,566-11,-264 4,-685 9,-5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7T10:17:37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25 24575,'1950'0'0,"-1923"-2"65,49-8-1,17-2-1558,-74 12-5332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09:56:12.97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2,'82'-1,"90"3,-158 0,0 0,0 2,0 0,15 6,-15-4,1-2,-1 0,24 4,-32-7,0-1,0 1,-1 0,1 0,0 1,0 0,-1 0,1 0,8 6,-12-6,1 0,-1 1,1-1,-1 1,0 0,0-1,-1 1,1 0,0 0,-1 0,0 0,0 0,0 1,0-1,0 0,0 1,-1-1,0 5,4 57,-11 120,-4-103,6-48,-2 59,5-59,1-25,0 0,1 0,0 0,0 0,1 0,0 0,1 0,0-1,0 1,1 0,4 9,-6-16,0-1,0 1,0-1,0 1,0-1,0 1,0-1,-1 1,1 0,-1-1,1 1,-1 0,0 0,0-1,0 1,0 0,0 0,0-1,0 1,0 0,-1 0,1-1,0 1,-1 0,0-1,1 1,-3 2,-1 0,0 0,0 0,-1 0,1-1,-1 0,0 0,-7 3,5-2,-19 12,14-8,-1 0,0-2,0 1,-27 8,38-15,0 0,0 0,0 0,0 0,0 0,0 0,0 0,0-1,0 1,0-1,0 0,0 1,1-1,-1 0,0 0,0 0,1 0,-1 0,1-1,-1 1,1-1,-1 1,1-1,0 1,0-1,0 1,0-1,0 0,0 0,0 0,1 1,-1-1,0 0,1 0,0 0,-1-2,-2-11,0 1,1 0,0-23,2 35,3-130,-1 73,-5-62,-8 58,-1-13,12 56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09:56:15.67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51,'1'-2,"-1"1,1-1,0 1,-1-1,1 1,0-1,0 1,0-1,0 1,0 0,0 0,0-1,1 1,-1 0,0 0,1 0,-1 0,0 1,1-1,-1 0,1 1,2-2,36-10,-26 8,1 2,0 0,0 0,0 2,0 0,0 0,0 1,22 6,-34-6,-1 0,1 0,-1 1,1 0,-1-1,0 1,0 0,0 0,0 0,0 0,0 1,-1-1,1 0,-1 1,1-1,-1 1,0 0,0-1,0 1,0 0,-1 0,1 0,-1-1,1 7,0 9,-1 0,-4 35,1-21,4 189,-4 72,3-288,-1 0,0 1,0-1,0 0,-1 0,0 0,0-1,0 1,0 0,-1-1,0 1,0-1,0 0,0 0,-1 0,1 0,-1 0,0-1,0 0,0 0,-1 0,1 0,-1-1,0 0,0 0,-5 2,-11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09:56:02.59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0,'2795'0,"-2330"12,24 0,4-12,-473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09:56:04.82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22,'4527'0,"-4516"-1,-1 0,1-1,20-5,-1-1,-13 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09:55:58.44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26,'129'2,"139"-5,-199-8,-48 6,0 2,31-2,437 6,-469-1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09:55:40.74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74,'3'-3,"0"1,0 0,1 0,-1 0,1 0,-1 0,1 1,0 0,0 0,-1 0,1 0,6 0,54-2,-45 2,767 0,-386 3,414-20,-410 12,-262 7,-123-2,0-1,31-7,34-3,739 10,-402 4,-243 11,-3-1,1434-13,-1589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09:55:47.36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0 108,'728'3,"813"-7,-836-31,213 0,-33 37,-850-3,0-1,0-2,-1-2,36-9,-53 9,-2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3:26:32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14717 9073 16383 0 0,'4'0'0'0'0,"6"0"0"0"0,5 0 0 0 0,5-4 0 0 0,6-1 0 0 0,4-1 0 0 0,0 2 0 0 0,0 1 0 0 0,3 1 0 0 0,0 1 0 0 0,-1 1 0 0 0,-2 0 0 0 0,2 0 0 0 0,0 0 0 0 0,3 4 0 0 0,-1 6 0 0 0,-1 1 0 0 0,-3 3 0 0 0,-1-1 0 0 0,-3 2 0 0 0,0 2 0 0 0,-2 2 0 0 0,1 3 0 0 0,3 1 0 0 0,2 1 0 0 0,-5 1 0 0 0,-6 0 0 0 0,2 4 0 0 0,-3 6 0 0 0,-4 1 0 0 0,-5-2 0 0 0,-3-2 0 0 0,-4 2 0 0 0,3-1 0 0 0,0-1 0 0 0,0-3 0 0 0,-6 7 0 0 0,-2 1 0 0 0,-1-1 0 0 0,0 1 0 0 0,1-1 0 0 0,-3 1 0 0 0,-1 4 0 0 0,-3 2 0 0 0,0-2 0 0 0,2 1 0 0 0,-3-2 0 0 0,-2-5 0 0 0,-9-3 0 0 0,-3-4 0 0 0,-3-1 0 0 0,0-2 0 0 0,0-1 0 0 0,-4 0 0 0 0,-4-1 0 0 0,0-3 0 0 0,-3 3 0 0 0,-3 2 0 0 0,-3 0 0 0 0,3 1 0 0 0,-1-5 0 0 0,-1-5 0 0 0,-9-6 0 0 0,-14 4 0 0 0,-6 4 0 0 0,-13 3 0 0 0,-13-2 0 0 0,-9-1 0 0 0,-21-2 0 0 0,-14 4 0 0 0,-6 2 0 0 0,-9 3 0 0 0,-1-4 0 0 0,0-5 0 0 0,3-6 0 0 0,2-4 0 0 0,-1-3 0 0 0,4-2 0 0 0,3-1 0 0 0,1-1 0 0 0,10 0 0 0 0,6 0 0 0 0,5 0 0 0 0,3 0 0 0 0,10 1 0 0 0,11 0 0 0 0,11 0 0 0 0,12 0 0 0 0,12 0 0 0 0,4 0 0 0 0,4 0 0 0 0,5 0 0 0 0,-6 0 0 0 0,-1 0 0 0 0,-7 0 0 0 0,-9 0 0 0 0,-3 0 0 0 0,-5 0 0 0 0,-1 0 0 0 0,-3 0 0 0 0,-6 0 0 0 0,-4 0 0 0 0,-3 0 0 0 0,-8 0 0 0 0,-3 0 0 0 0,-2 0 0 0 0,5 0 0 0 0,5 0 0 0 0,11 0 0 0 0,19 0 0 0 0,12 0 0 0 0,14 0 0 0 0,11 0 0 0 0,7 0 0 0 0,1 0 0 0 0,1 0 0 0 0,1 0 0 0 0,11 0 0 0 0,11 0 0 0 0,11 0 0 0 0,13 0 0 0 0,12-8 0 0 0,5-3 0 0 0,5 0 0 0 0,4-2 0 0 0,-1 2 0 0 0,4-3 0 0 0,-1-2 0 0 0,4-7 0 0 0,2-3 0 0 0,-4-3 0 0 0,-10 9 0 0 0,-12 12 0 0 0,-9 11 0 0 0,-9 9 0 0 0,-5 12 0 0 0,-3 5 0 0 0,-2 2 0 0 0,0 0 0 0 0,0 3 0 0 0,0 0 0 0 0,1-1 0 0 0,0-3 0 0 0,-7 2 0 0 0,-4 0 0 0 0,2-1 0 0 0,-3-2 0 0 0,2 3 0 0 0,-3-1 0 0 0,-6-4 0 0 0,-4-8 0 0 0,-3-7 0 0 0,0-5 0 0 0,-9-8 0 0 0,-1-8 0 0 0,0-7 0 0 0,-2-9 0 0 0,3-4 0 0 0,2-2 0 0 0,3 0 0 0 0,-2 6 0 0 0,1 7 0 0 0,2 7 0 0 0,1 4 0 0 0,-2 5 0 0 0,-1-3 0 0 0,6 0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3:26:32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10027 8971 16383 0 0,'-4'0'0'0'0,"-6"0"0"0"0,-13 0 0 0 0,-8 0 0 0 0,-2 0 0 0 0,-8 0 0 0 0,-1 0 0 0 0,1 0 0 0 0,5 0 0 0 0,0 0 0 0 0,1 0 0 0 0,3 0 0 0 0,3 0 0 0 0,-3 0 0 0 0,1 0 0 0 0,1 0 0 0 0,1 0 0 0 0,-2 0 0 0 0,-1 0 0 0 0,2 0 0 0 0,-8 0 0 0 0,0 0 0 0 0,1 0 0 0 0,3 0 0 0 0,-1 0 0 0 0,1 0 0 0 0,-2-9 0 0 0,-3-6 0 0 0,1-1 0 0 0,2 2 0 0 0,4 0 0 0 0,-2 1 0 0 0,-3 0 0 0 0,-7-7 0 0 0,-2 0 0 0 0,4-1 0 0 0,9-1 0 0 0,10-4 0 0 0,4-4 0 0 0,2 1 0 0 0,-1 4 0 0 0,-1 3 0 0 0,-2 1 0 0 0,-1-1 0 0 0,-1 0 0 0 0,-2-1 0 0 0,1 0 0 0 0,-1-1 0 0 0,-4-5 0 0 0,-2-1 0 0 0,1 0 0 0 0,1 1 0 0 0,6 1 0 0 0,2 2 0 0 0,4 0 0 0 0,2 1 0 0 0,3 0 0 0 0,4 1 0 0 0,-6-5 0 0 0,0-1 0 0 0,3-4 0 0 0,2 0 0 0 0,3 1 0 0 0,3 2 0 0 0,2-2 0 0 0,-3 1 0 0 0,-2 1 0 0 0,2-2 0 0 0,0 0 0 0 0,1 1 0 0 0,2 3 0 0 0,0 1 0 0 0,1-2 0 0 0,0-1 0 0 0,0 1 0 0 0,0 1 0 0 0,1-2 0 0 0,-1-1 0 0 0,0 2 0 0 0,0 0 0 0 0,0-1 0 0 0,0-1 0 0 0,4 1 0 0 0,2 2 0 0 0,-1-2 0 0 0,-1-1 0 0 0,-1 1 0 0 0,-1 2 0 0 0,3 2 0 0 0,1 0 0 0 0,0 2 0 0 0,2 0 0 0 0,4 1 0 0 0,5 4 0 0 0,8-3 0 0 0,3-2 0 0 0,1 0 0 0 0,1 3 0 0 0,-2 6 0 0 0,-1 6 0 0 0,0 4 0 0 0,7 4 0 0 0,2 1 0 0 0,-1-3 0 0 0,2 0 0 0 0,-1 0 0 0 0,-2 0 0 0 0,-3 2 0 0 0,1 1 0 0 0,0 0 0 0 0,-1 1 0 0 0,-3 0 0 0 0,-9 0 0 0 0,-12 0 0 0 0,-12 0 0 0 0,-9 0 0 0 0,-19-4 0 0 0,-8-10 0 0 0,-2-10 0 0 0,-1-7 0 0 0,3 4 0 0 0,12 5 0 0 0,15 7 0 0 0,14 5 0 0 0,16 6 0 0 0,9 2 0 0 0,5 6 0 0 0,-3 7 0 0 0,-2 5 0 0 0,-1 5 0 0 0,-1 2 0 0 0,1-2 0 0 0,0-1 0 0 0,-4 1 0 0 0,-2 0 0 0 0,-7-2 0 0 0,-10-2 0 0 0,-10-2 0 0 0,-7-5 0 0 0,-5 1 0 0 0,-3-2 0 0 0,-2-2 0 0 0,-1-3 0 0 0,1 3 0 0 0,-4 0 0 0 0,-2 2 0 0 0,2 5 0 0 0,5-1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10:15:38.40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26,'5211'0,"-5002"-11,-24 0,1349 8,-790 5,2184-2,-2885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30T13:26:33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25321 5632 16383 0 0,'-5'5'0'0'0,"4"1"0"0"0,5-1 0 0 0,8 0 0 0 0,10-2 0 0 0,5-1 0 0 0,4-1 0 0 0,0 0 0 0 0,3-1 0 0 0,2-1 0 0 0,-2 1 0 0 0,-2 4 0 0 0,-11 2 0 0 0,-13 0 0 0 0,-13 2 0 0 0,-10 1 0 0 0,-11-1 0 0 0,3 2 0 0 0,10 4 0 0 0,17 9 0 0 0,11 4 0 0 0,8 3 0 0 0,0 0 0 0 0,-9-1 0 0 0,-10-4 0 0 0,-11-8 0 0 0,-9-5 0 0 0,-10-2 0 0 0,-5-1 0 0 0,-3-8 0 0 0,6-7 0 0 0,3-13 0 0 0,5-11 0 0 0,6-5 0 0 0,6-2 0 0 0,4 2 0 0 0,2-2 0 0 0,3 0 0 0 0,0-2 0 0 0,0-3 0 0 0,-4 1 0 0 0,-2 2 0 0 0,0 5 0 0 0,-4 3 0 0 0,-4 2 0 0 0,4 2 0 0 0,8 5 0 0 0,13 7 0 0 0,9 5 0 0 0,5 5 0 0 0,3 3 0 0 0,6 2 0 0 0,-9 1 0 0 0,-12 5 0 0 0,-13 1 0 0 0,-12 4 0 0 0,-3 9 0 0 0,-4 6 0 0 0,1 2 0 0 0,-1 2 0 0 0,2 3 0 0 0,5 2 0 0 0,8-1 0 0 0,9-2 0 0 0,8-7 0 0 0,6-6 0 0 0,4-4 0 0 0,-2 2 0 0 0,0 1 0 0 0,-9 2 0 0 0,-6-1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10:15:58.88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25,'3922'0,"-3878"-2,46-9,34-1,217 13,-321-1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10:16:05.32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24,'4'-4,"5"-1,6 0,3 1,3 1,2 2,1 0,0 0,1 1,-1 0,-4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10:16:07.94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25,'0'-4,"4"-1,5 0,5 1,4 1,3 1,2 1,1 0,0 1,1 1,-1-1,0 0,0 0,-1 0,1 0,-1 1,-4-1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10:16:17.64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25,'4'-3,"0"0,0 1,0 0,0-1,0 2,1-1,-1 0,0 1,1 0,-1 0,1 0,6 0,63-1,-50 3,633 0,-637-1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10:16:22.20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71,'4'-3,"0"0,-1 1,1-1,0 1,1 0,-1 0,0 1,0 0,1-1,-1 1,1 0,8 0,62 0,-51 2,0-2,-1-2,28-5,39-4,30 1,-75 5,48 0,1071 7,-1144-1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10:17:18.37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49,'0'-1,"1"0,-1 0,1 0,-1 0,1 0,-1 0,1 0,0 0,-1 0,1 1,0-1,0 0,-1 0,1 1,0-1,0 0,0 1,0-1,0 1,0 0,0-1,0 1,0 0,0-1,0 1,0 0,2 0,35-4,-33 3,444-2,-234 6,719-3,-908-1,52-10,22-1,619 10,-339 4,141 12,-180-3,-24-2,260 4,105-13,-662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17T10:17:21.51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1,'4'0,"9"0,14 0,11 0,10 0,10 0,6 0,0 0,-3 0,-7 0,-9 0,-9 0,-6 0,-4 0,-3 0,-1 0,-1 0,-3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4A12-1E81-E699-6C19-453C82E8F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379F81-66F3-B4F0-4FE1-F438EFEC1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65496-8C6D-EFB2-8B98-A989AC83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038B-C500-4E17-A237-11B247847A3E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A7603-D2C5-D010-84E6-9C60DE24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B5981-6D03-CCBA-4A1A-0063D4CC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811CB-4E58-40AE-96A4-B33F907CE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00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265DC-30C9-550F-6AEC-9D6FD10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910E4-22AE-808A-74D3-06DFCA3C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038B-C500-4E17-A237-11B247847A3E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D1CBD-7C15-D2D7-239F-CE67ED5F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4CD2B-555B-2B08-A13A-76BF06E4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811CB-4E58-40AE-96A4-B33F907CE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7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7F373B-701B-782A-D449-829288F27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948"/>
            <a:ext cx="10515600" cy="524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4AAD4-B20C-8DFA-B175-AB98FB1D4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2038B-C500-4E17-A237-11B247847A3E}" type="datetimeFigureOut">
              <a:rPr lang="en-GB" smtClean="0"/>
              <a:t>26/06/2024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2BC79-73FB-5482-75E7-61E7F2BD4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6F679-6C5E-7AE3-ECAB-BB50425B3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11CB-4E58-40AE-96A4-B33F907CE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9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1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nbviewer.org/github/laura-james/Python-Code_To-Know-GCSE/blob/main/Python_Code_To_Know.ipynb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customXml" Target="../ink/ink14.xml"/><Relationship Id="rId4" Type="http://schemas.openxmlformats.org/officeDocument/2006/relationships/image" Target="../media/image3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customXml" Target="../ink/ink17.xml"/><Relationship Id="rId4" Type="http://schemas.openxmlformats.org/officeDocument/2006/relationships/image" Target="../media/image38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sponge.com/pages.html?book=.%2Ftutorial2.json" TargetMode="External"/><Relationship Id="rId2" Type="http://schemas.openxmlformats.org/officeDocument/2006/relationships/hyperlink" Target="https://nbviewer.org/github/laura-james/Python-OOP-Code-to-Know/blob/main/Object_Orientated_Programming_in_Python.ipynb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it.com/@laurajamesBCS/Y10-A-Playing-with-strings#main.py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ref_list_insert.asp" TargetMode="External"/><Relationship Id="rId3" Type="http://schemas.openxmlformats.org/officeDocument/2006/relationships/hyperlink" Target="https://www.w3schools.com/python/ref_list_clear.asp" TargetMode="External"/><Relationship Id="rId7" Type="http://schemas.openxmlformats.org/officeDocument/2006/relationships/hyperlink" Target="https://www.w3schools.com/python/ref_list_index.asp" TargetMode="External"/><Relationship Id="rId12" Type="http://schemas.openxmlformats.org/officeDocument/2006/relationships/hyperlink" Target="https://www.w3schools.com/python/ref_list_sort.asp" TargetMode="External"/><Relationship Id="rId2" Type="http://schemas.openxmlformats.org/officeDocument/2006/relationships/hyperlink" Target="https://www.w3schools.com/python/ref_list_append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schools.com/python/ref_list_extend.asp" TargetMode="External"/><Relationship Id="rId11" Type="http://schemas.openxmlformats.org/officeDocument/2006/relationships/hyperlink" Target="https://www.w3schools.com/python/ref_list_reverse.asp" TargetMode="External"/><Relationship Id="rId5" Type="http://schemas.openxmlformats.org/officeDocument/2006/relationships/hyperlink" Target="https://www.w3schools.com/python/ref_list_count.asp" TargetMode="External"/><Relationship Id="rId10" Type="http://schemas.openxmlformats.org/officeDocument/2006/relationships/hyperlink" Target="https://www.w3schools.com/python/ref_list_remove.asp" TargetMode="External"/><Relationship Id="rId4" Type="http://schemas.openxmlformats.org/officeDocument/2006/relationships/hyperlink" Target="https://www.w3schools.com/python/ref_list_copy.asp" TargetMode="External"/><Relationship Id="rId9" Type="http://schemas.openxmlformats.org/officeDocument/2006/relationships/hyperlink" Target="https://www.w3schools.com/python/ref_list_pop.asp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6DCBA-CFCF-46A5-4B09-68C599280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GB" sz="10600" spc="210">
                <a:latin typeface="Amasis MT Pro Black" panose="02040A04050005020304" pitchFamily="18" charset="0"/>
              </a:rPr>
              <a:t>Python Code To Know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A1121-F90E-A9F4-89C4-1768F4394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lIns="91440" tIns="45720" rIns="91440" bIns="45720" anchor="t">
            <a:normAutofit/>
          </a:bodyPr>
          <a:lstStyle/>
          <a:p>
            <a:pPr algn="l"/>
            <a:r>
              <a:rPr lang="en-GB" sz="2200" dirty="0">
                <a:latin typeface="Amasis MT Pro Black"/>
              </a:rPr>
              <a:t>GCSE and A Level</a:t>
            </a:r>
          </a:p>
          <a:p>
            <a:pPr algn="l"/>
            <a:endParaRPr lang="en-GB" sz="2200"/>
          </a:p>
          <a:p>
            <a:pPr algn="l"/>
            <a:r>
              <a:rPr lang="en-GB" sz="2200" i="1" dirty="0"/>
              <a:t>Work In Progress – LAJ 25</a:t>
            </a:r>
            <a:r>
              <a:rPr lang="en-GB" sz="2200" i="1" baseline="30000" dirty="0"/>
              <a:t>th</a:t>
            </a:r>
            <a:r>
              <a:rPr lang="en-GB" sz="2200" i="1" dirty="0"/>
              <a:t> May 2023</a:t>
            </a:r>
            <a:endParaRPr lang="en-GB" sz="22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3197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A76B7-D499-0BEB-87F8-E8317075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a typeface="Calibri Light"/>
                <a:cs typeface="Calibri Light"/>
              </a:rPr>
              <a:t>Random Numbers</a:t>
            </a:r>
            <a:endParaRPr lang="en-GB" dirty="0"/>
          </a:p>
        </p:txBody>
      </p:sp>
      <p:pic>
        <p:nvPicPr>
          <p:cNvPr id="3" name="Picture 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093FB51-21A6-8D1B-3553-0C377FA00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882" y="2615239"/>
            <a:ext cx="7089422" cy="3866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FF633-1D90-3A04-0B79-4CF2C96671A7}"/>
              </a:ext>
            </a:extLst>
          </p:cNvPr>
          <p:cNvSpPr txBox="1"/>
          <p:nvPr/>
        </p:nvSpPr>
        <p:spPr>
          <a:xfrm>
            <a:off x="2088443" y="517406"/>
            <a:ext cx="73754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ea typeface="Calibri"/>
                <a:cs typeface="Calibri"/>
              </a:rPr>
              <a:t>At the top of the program import the random library</a:t>
            </a: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dirty="0">
                <a:ea typeface="Calibri"/>
                <a:cs typeface="Calibri"/>
              </a:rPr>
              <a:t>Use </a:t>
            </a:r>
            <a:r>
              <a:rPr lang="en-GB" sz="2400" b="1" err="1">
                <a:ea typeface="Calibri"/>
                <a:cs typeface="Calibri"/>
              </a:rPr>
              <a:t>random.randint</a:t>
            </a:r>
            <a:r>
              <a:rPr lang="en-GB" sz="2400" b="1" dirty="0">
                <a:ea typeface="Calibri"/>
                <a:cs typeface="Calibri"/>
              </a:rPr>
              <a:t>()</a:t>
            </a:r>
            <a:r>
              <a:rPr lang="en-GB" sz="2400" dirty="0">
                <a:ea typeface="Calibri"/>
                <a:cs typeface="Calibri"/>
              </a:rPr>
              <a:t> to generate a random number between two given numbers (</a:t>
            </a:r>
            <a:r>
              <a:rPr lang="en-GB" sz="2400" b="1" dirty="0">
                <a:solidFill>
                  <a:srgbClr val="FF0000"/>
                </a:solidFill>
                <a:ea typeface="Calibri"/>
                <a:cs typeface="Calibri"/>
              </a:rPr>
              <a:t>inclusive</a:t>
            </a:r>
            <a:r>
              <a:rPr lang="en-GB" sz="2400" dirty="0">
                <a:ea typeface="Calibri"/>
                <a:cs typeface="Calibri"/>
              </a:rPr>
              <a:t>)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24BADDB-A248-1DC3-2B71-7ADB27B1E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144" y="5179776"/>
            <a:ext cx="4293780" cy="1495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9BCA96-5FC9-EA45-52D8-043B2D83E8A4}"/>
              </a:ext>
            </a:extLst>
          </p:cNvPr>
          <p:cNvSpPr txBox="1"/>
          <p:nvPr/>
        </p:nvSpPr>
        <p:spPr>
          <a:xfrm>
            <a:off x="8107325" y="4474534"/>
            <a:ext cx="37125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You can also use </a:t>
            </a:r>
            <a:r>
              <a:rPr lang="en-GB" b="1" dirty="0" err="1">
                <a:cs typeface="Calibri"/>
              </a:rPr>
              <a:t>random.choice</a:t>
            </a:r>
            <a:r>
              <a:rPr lang="en-GB" b="1" dirty="0">
                <a:cs typeface="Calibri"/>
              </a:rPr>
              <a:t>(list)</a:t>
            </a:r>
            <a:r>
              <a:rPr lang="en-GB" dirty="0">
                <a:cs typeface="Calibri"/>
              </a:rPr>
              <a:t> to get a random item from a list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EE3180-8C94-1740-947A-DFE21CDC12EB}"/>
              </a:ext>
            </a:extLst>
          </p:cNvPr>
          <p:cNvSpPr/>
          <p:nvPr/>
        </p:nvSpPr>
        <p:spPr>
          <a:xfrm>
            <a:off x="7797208" y="4385929"/>
            <a:ext cx="4403651" cy="23480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89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D35C-21DD-F1D2-F0B8-80955CB3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If statements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EA4AA-3766-6D9E-C4CA-A60AA6505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3" y="515388"/>
            <a:ext cx="10664173" cy="6442719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982A7C00-16B7-1CFA-672B-CAA1B47A9F5F}"/>
              </a:ext>
            </a:extLst>
          </p:cNvPr>
          <p:cNvSpPr/>
          <p:nvPr/>
        </p:nvSpPr>
        <p:spPr>
          <a:xfrm>
            <a:off x="8883941" y="2374084"/>
            <a:ext cx="2112258" cy="914400"/>
          </a:xfrm>
          <a:prstGeom prst="wedgeRectCallout">
            <a:avLst>
              <a:gd name="adj1" fmla="val -291694"/>
              <a:gd name="adj2" fmla="val -521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If the name entered is “John” it wouldn’t print anything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66740C-8DF3-DDFC-075F-2C9102A7040B}"/>
                  </a:ext>
                </a:extLst>
              </p14:cNvPr>
              <p14:cNvContentPartPr/>
              <p14:nvPr/>
            </p14:nvContentPartPr>
            <p14:xfrm>
              <a:off x="251310" y="1014820"/>
              <a:ext cx="2188800" cy="16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66740C-8DF3-DDFC-075F-2C9102A704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670" y="942820"/>
                <a:ext cx="2260440" cy="1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184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EEB0F-903A-4883-D589-442B83DD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If statements continued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122C4-3BB7-DF88-5280-789614595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9" y="598764"/>
            <a:ext cx="12224797" cy="32937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B984D91-2D22-5B32-9138-4D764742C7A6}"/>
                  </a:ext>
                </a:extLst>
              </p14:cNvPr>
              <p14:cNvContentPartPr/>
              <p14:nvPr/>
            </p14:nvContentPartPr>
            <p14:xfrm>
              <a:off x="4680750" y="1231900"/>
              <a:ext cx="3907800" cy="9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984D91-2D22-5B32-9138-4D764742C7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5110" y="1160260"/>
                <a:ext cx="3979440" cy="1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51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413D8-CA4A-FB10-6269-64F2F1E8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For loops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DB1DF7-1370-D99B-AAF3-AF4264C2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3" y="515389"/>
            <a:ext cx="10877901" cy="6128692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422B1DE-40E5-02E9-BF21-D6E27A8C756F}"/>
              </a:ext>
            </a:extLst>
          </p:cNvPr>
          <p:cNvSpPr/>
          <p:nvPr/>
        </p:nvSpPr>
        <p:spPr>
          <a:xfrm>
            <a:off x="5771626" y="1526796"/>
            <a:ext cx="3414319" cy="612397"/>
          </a:xfrm>
          <a:prstGeom prst="wedgeRectCallout">
            <a:avLst>
              <a:gd name="adj1" fmla="val -144175"/>
              <a:gd name="adj2" fmla="val -484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Indentation matters!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2B05285-0763-CBF7-CCB1-3542C481DB8F}"/>
                  </a:ext>
                </a:extLst>
              </p14:cNvPr>
              <p14:cNvContentPartPr/>
              <p14:nvPr/>
            </p14:nvContentPartPr>
            <p14:xfrm>
              <a:off x="2675550" y="3363460"/>
              <a:ext cx="1635480" cy="9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2B05285-0763-CBF7-CCB1-3542C481DB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9910" y="3291460"/>
                <a:ext cx="17071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A81A3CF-3B8A-E5F4-F939-860F6804172E}"/>
                  </a:ext>
                </a:extLst>
              </p14:cNvPr>
              <p14:cNvContentPartPr/>
              <p14:nvPr/>
            </p14:nvContentPartPr>
            <p14:xfrm>
              <a:off x="712830" y="6467380"/>
              <a:ext cx="74880" cy="9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A81A3CF-3B8A-E5F4-F939-860F680417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6830" y="6395380"/>
                <a:ext cx="1465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BFBBA99-FEB6-F54B-53FC-F2403CCDD6D4}"/>
                  </a:ext>
                </a:extLst>
              </p14:cNvPr>
              <p14:cNvContentPartPr/>
              <p14:nvPr/>
            </p14:nvContentPartPr>
            <p14:xfrm>
              <a:off x="2684190" y="4244020"/>
              <a:ext cx="117000" cy="9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BFBBA99-FEB6-F54B-53FC-F2403CCDD6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48550" y="4172020"/>
                <a:ext cx="1886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753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4F719-8736-58AC-12A5-F0586E21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8223"/>
            <a:ext cx="3020037" cy="524337"/>
          </a:xfrm>
        </p:spPr>
        <p:txBody>
          <a:bodyPr>
            <a:normAutofit fontScale="90000"/>
          </a:bodyPr>
          <a:lstStyle/>
          <a:p>
            <a:r>
              <a:rPr lang="en-GB" dirty="0"/>
              <a:t>For loops continued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5890A-168F-BD0E-9BBC-FED56369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544" y="0"/>
            <a:ext cx="8229601" cy="6858000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8F62962A-5581-D231-D32C-16D36D65CFF9}"/>
              </a:ext>
            </a:extLst>
          </p:cNvPr>
          <p:cNvSpPr/>
          <p:nvPr/>
        </p:nvSpPr>
        <p:spPr>
          <a:xfrm>
            <a:off x="8388992" y="1208015"/>
            <a:ext cx="3414319" cy="612397"/>
          </a:xfrm>
          <a:prstGeom prst="wedgeRectCallout">
            <a:avLst>
              <a:gd name="adj1" fmla="val -116449"/>
              <a:gd name="adj2" fmla="val -72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Indentation matters!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B4DEAB-A1C1-43DA-217F-84602DEEBA12}"/>
                  </a:ext>
                </a:extLst>
              </p14:cNvPr>
              <p14:cNvContentPartPr/>
              <p14:nvPr/>
            </p14:nvContentPartPr>
            <p14:xfrm>
              <a:off x="5880270" y="720700"/>
              <a:ext cx="301320" cy="9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B4DEAB-A1C1-43DA-217F-84602DEEBA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4270" y="648700"/>
                <a:ext cx="3729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D6F9BBA-21C1-E4D9-1AA1-37D3C29443A2}"/>
                  </a:ext>
                </a:extLst>
              </p14:cNvPr>
              <p14:cNvContentPartPr/>
              <p14:nvPr/>
            </p14:nvContentPartPr>
            <p14:xfrm>
              <a:off x="5888910" y="3187420"/>
              <a:ext cx="645480" cy="25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D6F9BBA-21C1-E4D9-1AA1-37D3C29443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2910" y="3115420"/>
                <a:ext cx="717120" cy="1695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6EC4FD9-F092-7229-F463-787D94E564F4}"/>
              </a:ext>
            </a:extLst>
          </p:cNvPr>
          <p:cNvSpPr/>
          <p:nvPr/>
        </p:nvSpPr>
        <p:spPr>
          <a:xfrm>
            <a:off x="8388991" y="1208014"/>
            <a:ext cx="3414319" cy="612397"/>
          </a:xfrm>
          <a:prstGeom prst="wedgeRectCallout">
            <a:avLst>
              <a:gd name="adj1" fmla="val -73451"/>
              <a:gd name="adj2" fmla="val 319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Indentation matters!</a:t>
            </a:r>
          </a:p>
        </p:txBody>
      </p:sp>
    </p:spTree>
    <p:extLst>
      <p:ext uri="{BB962C8B-B14F-4D97-AF65-F5344CB8AC3E}">
        <p14:creationId xmlns:p14="http://schemas.microsoft.com/office/powerpoint/2010/main" val="801920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FBF4-1999-8268-C65E-EA49BFFA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For loops without a free i variable!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BC657-257E-E5FE-ABFC-289370950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1214"/>
            <a:ext cx="11423850" cy="3924465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05756686-BDE3-2BD3-EDFA-F99F942800B5}"/>
              </a:ext>
            </a:extLst>
          </p:cNvPr>
          <p:cNvSpPr/>
          <p:nvPr/>
        </p:nvSpPr>
        <p:spPr>
          <a:xfrm>
            <a:off x="7810151" y="3766656"/>
            <a:ext cx="3414319" cy="612397"/>
          </a:xfrm>
          <a:prstGeom prst="wedgeRectCallout">
            <a:avLst>
              <a:gd name="adj1" fmla="val -173413"/>
              <a:gd name="adj2" fmla="val -171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Indentation matters!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F73247E-0C6A-E796-1991-AF9E3F7E69E7}"/>
                  </a:ext>
                </a:extLst>
              </p14:cNvPr>
              <p14:cNvContentPartPr/>
              <p14:nvPr/>
            </p14:nvContentPartPr>
            <p14:xfrm>
              <a:off x="1912350" y="2264020"/>
              <a:ext cx="1954080" cy="1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F73247E-0C6A-E796-1991-AF9E3F7E69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6710" y="2192020"/>
                <a:ext cx="20257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4A5F62-B58C-FB94-1C16-42FB7C2F624E}"/>
                  </a:ext>
                </a:extLst>
              </p14:cNvPr>
              <p14:cNvContentPartPr/>
              <p14:nvPr/>
            </p14:nvContentPartPr>
            <p14:xfrm>
              <a:off x="2793270" y="2331700"/>
              <a:ext cx="23508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4A5F62-B58C-FB94-1C16-42FB7C2F62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7630" y="2260060"/>
                <a:ext cx="306720" cy="1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198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0E20-4AF2-7FBC-0DAF-55AADF67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While loops (condition controlled)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1EEAF-EFC3-EC4B-DDCE-84CBC5FE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2" y="515389"/>
            <a:ext cx="11318305" cy="5976064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372EF66-3A85-780D-DA1D-E90406082495}"/>
              </a:ext>
            </a:extLst>
          </p:cNvPr>
          <p:cNvSpPr/>
          <p:nvPr/>
        </p:nvSpPr>
        <p:spPr>
          <a:xfrm>
            <a:off x="8085430" y="5100506"/>
            <a:ext cx="3414319" cy="612397"/>
          </a:xfrm>
          <a:prstGeom prst="wedgeRectCallout">
            <a:avLst>
              <a:gd name="adj1" fmla="val -217639"/>
              <a:gd name="adj2" fmla="val -488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Indentation matters!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7495A-F0C1-4249-5493-3222F8DFBF65}"/>
              </a:ext>
            </a:extLst>
          </p:cNvPr>
          <p:cNvSpPr/>
          <p:nvPr/>
        </p:nvSpPr>
        <p:spPr>
          <a:xfrm>
            <a:off x="9160778" y="2785145"/>
            <a:ext cx="2483141" cy="11660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Could loop forever if the user never enters “cake”!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289EF8-F892-E104-8B68-B649D654518C}"/>
              </a:ext>
            </a:extLst>
          </p:cNvPr>
          <p:cNvSpPr/>
          <p:nvPr/>
        </p:nvSpPr>
        <p:spPr>
          <a:xfrm>
            <a:off x="10574482" y="1635854"/>
            <a:ext cx="1253995" cy="8614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Warning: if you don’t ask again inside the loop you may get an infinite loop!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EE0D3FB-B845-CC9B-46A3-2529829666DF}"/>
                  </a:ext>
                </a:extLst>
              </p14:cNvPr>
              <p14:cNvContentPartPr/>
              <p14:nvPr/>
            </p14:nvContentPartPr>
            <p14:xfrm>
              <a:off x="10251030" y="3245740"/>
              <a:ext cx="779760" cy="9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EE0D3FB-B845-CC9B-46A3-2529829666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42030" y="3237100"/>
                <a:ext cx="797400" cy="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2094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1264-44FA-9122-84C7-753ECAC2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Arrays / Lists (use square brackets)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CF576-C06C-7AED-0FA9-D1C0CF677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45" t="12482" r="18906" b="-963"/>
          <a:stretch/>
        </p:blipFill>
        <p:spPr>
          <a:xfrm>
            <a:off x="176168" y="947957"/>
            <a:ext cx="8716163" cy="55786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B6D571-9802-B680-1B58-5F9CA00C256B}"/>
              </a:ext>
            </a:extLst>
          </p:cNvPr>
          <p:cNvSpPr/>
          <p:nvPr/>
        </p:nvSpPr>
        <p:spPr>
          <a:xfrm>
            <a:off x="8808440" y="253221"/>
            <a:ext cx="3145872" cy="140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Storing multiple values in the same variable</a:t>
            </a:r>
          </a:p>
          <a:p>
            <a:pPr algn="ctr"/>
            <a:r>
              <a:rPr lang="en-GB" dirty="0"/>
              <a:t>(these pair nicely with for loops)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203EED-1772-665A-5906-A2DB9320EB2E}"/>
                  </a:ext>
                </a:extLst>
              </p14:cNvPr>
              <p14:cNvContentPartPr/>
              <p14:nvPr/>
            </p14:nvContentPartPr>
            <p14:xfrm>
              <a:off x="2466030" y="1064513"/>
              <a:ext cx="186840" cy="31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203EED-1772-665A-5906-A2DB9320EB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0390" y="992873"/>
                <a:ext cx="2584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3DE1516-9BC4-33D7-6B25-6F3A17C2D4A1}"/>
                  </a:ext>
                </a:extLst>
              </p14:cNvPr>
              <p14:cNvContentPartPr/>
              <p14:nvPr/>
            </p14:nvContentPartPr>
            <p14:xfrm>
              <a:off x="8086710" y="1105553"/>
              <a:ext cx="95400" cy="295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3DE1516-9BC4-33D7-6B25-6F3A17C2D4A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50710" y="1033913"/>
                <a:ext cx="167040" cy="4388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1AAEDF2-1B16-B794-92F1-8CFBB0F6E994}"/>
              </a:ext>
            </a:extLst>
          </p:cNvPr>
          <p:cNvSpPr/>
          <p:nvPr/>
        </p:nvSpPr>
        <p:spPr>
          <a:xfrm>
            <a:off x="8777681" y="2273417"/>
            <a:ext cx="3414319" cy="612397"/>
          </a:xfrm>
          <a:prstGeom prst="wedgeRectCallout">
            <a:avLst>
              <a:gd name="adj1" fmla="val -113255"/>
              <a:gd name="adj2" fmla="val -199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Commas go OUTSIDE of quotes!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E6BAA58-3409-F5A5-23F6-3EDFB231A16C}"/>
              </a:ext>
            </a:extLst>
          </p:cNvPr>
          <p:cNvSpPr/>
          <p:nvPr/>
        </p:nvSpPr>
        <p:spPr>
          <a:xfrm>
            <a:off x="8414401" y="4435370"/>
            <a:ext cx="3414319" cy="612397"/>
          </a:xfrm>
          <a:prstGeom prst="wedgeRectCallout">
            <a:avLst>
              <a:gd name="adj1" fmla="val -113255"/>
              <a:gd name="adj2" fmla="val -199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/>
              <a:t>len</a:t>
            </a:r>
            <a:r>
              <a:rPr lang="en-GB" dirty="0"/>
              <a:t>(array) can be used in for loops to loop through an array</a:t>
            </a:r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F69E19D-537F-5495-EF92-04DEFAB980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0354" y="4927773"/>
            <a:ext cx="4054548" cy="19288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FDAC6A-793D-C67D-42E6-7F23F2E553D1}"/>
              </a:ext>
            </a:extLst>
          </p:cNvPr>
          <p:cNvCxnSpPr/>
          <p:nvPr/>
        </p:nvCxnSpPr>
        <p:spPr>
          <a:xfrm flipH="1">
            <a:off x="6996223" y="5107172"/>
            <a:ext cx="1903228" cy="61314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16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A912-587A-FD5A-BFEA-3297E631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Working with Strings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2A505-3D87-52DE-2C9D-42CCF67C9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" y="595720"/>
            <a:ext cx="11574351" cy="50834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0FD5CE-3AE1-1A69-367A-75AFC9D9A2E6}"/>
              </a:ext>
            </a:extLst>
          </p:cNvPr>
          <p:cNvSpPr/>
          <p:nvPr/>
        </p:nvSpPr>
        <p:spPr>
          <a:xfrm>
            <a:off x="8054096" y="3680294"/>
            <a:ext cx="4043494" cy="1035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 string is basically an array of letters/characters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6E94CCF9-C21A-D85C-A276-C1F5BAEFB432}"/>
              </a:ext>
            </a:extLst>
          </p:cNvPr>
          <p:cNvSpPr/>
          <p:nvPr/>
        </p:nvSpPr>
        <p:spPr>
          <a:xfrm>
            <a:off x="6719583" y="209190"/>
            <a:ext cx="3414319" cy="612397"/>
          </a:xfrm>
          <a:prstGeom prst="wedgeRectCallout">
            <a:avLst>
              <a:gd name="adj1" fmla="val -147162"/>
              <a:gd name="adj2" fmla="val 2690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</a:t>
            </a:r>
            <a:r>
              <a:rPr lang="en-GB" sz="1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</a:t>
            </a:r>
            <a:r>
              <a:rPr lang="en-GB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tricky to remember – you can just work with individual letters and then + them together!</a:t>
            </a: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30BCB1A-0892-328E-2C46-33D47E4BA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629" b="74695"/>
          <a:stretch/>
        </p:blipFill>
        <p:spPr>
          <a:xfrm>
            <a:off x="2303370" y="4153394"/>
            <a:ext cx="5378354" cy="137352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22556C7-C6E4-2D21-7482-9DCD1CDC7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159" r="74142" b="-3354"/>
          <a:stretch/>
        </p:blipFill>
        <p:spPr>
          <a:xfrm>
            <a:off x="4022300" y="5234370"/>
            <a:ext cx="2525253" cy="894980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E054DA-7213-B754-791E-D31126ED4CBA}"/>
              </a:ext>
            </a:extLst>
          </p:cNvPr>
          <p:cNvSpPr txBox="1"/>
          <p:nvPr/>
        </p:nvSpPr>
        <p:spPr>
          <a:xfrm>
            <a:off x="139390" y="6188926"/>
            <a:ext cx="768504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courier"/>
                <a:cs typeface="Calibri"/>
              </a:rPr>
              <a:t>if "X" </a:t>
            </a:r>
            <a:r>
              <a:rPr lang="en-GB" b="1" dirty="0">
                <a:highlight>
                  <a:srgbClr val="FFFF00"/>
                </a:highlight>
                <a:latin typeface="courier"/>
                <a:cs typeface="Calibri"/>
              </a:rPr>
              <a:t>in</a:t>
            </a:r>
            <a:r>
              <a:rPr lang="en-GB" b="1" dirty="0">
                <a:latin typeface="courier"/>
                <a:cs typeface="Calibri"/>
              </a:rPr>
              <a:t> </a:t>
            </a:r>
            <a:r>
              <a:rPr lang="en-GB" b="1" err="1">
                <a:latin typeface="courier"/>
                <a:cs typeface="Calibri"/>
              </a:rPr>
              <a:t>emailaddress</a:t>
            </a:r>
            <a:r>
              <a:rPr lang="en-GB" b="1" dirty="0">
                <a:latin typeface="courier"/>
                <a:cs typeface="Calibri"/>
              </a:rPr>
              <a:t>:</a:t>
            </a:r>
          </a:p>
          <a:p>
            <a:r>
              <a:rPr lang="en-GB" b="1" dirty="0">
                <a:latin typeface="courier"/>
                <a:cs typeface="Calibri"/>
              </a:rPr>
              <a:t>  print("there is an X in the email address")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FFCCFA-0AB3-1A41-C3BB-4293C128C57C}"/>
              </a:ext>
            </a:extLst>
          </p:cNvPr>
          <p:cNvSpPr/>
          <p:nvPr/>
        </p:nvSpPr>
        <p:spPr>
          <a:xfrm>
            <a:off x="13465098" y="5018049"/>
            <a:ext cx="910682" cy="91068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9B834-89AD-09A4-9C1E-35ABC2C57120}"/>
              </a:ext>
            </a:extLst>
          </p:cNvPr>
          <p:cNvSpPr txBox="1"/>
          <p:nvPr/>
        </p:nvSpPr>
        <p:spPr>
          <a:xfrm>
            <a:off x="8781585" y="5594194"/>
            <a:ext cx="337324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latin typeface="courier"/>
                <a:cs typeface="Calibri"/>
              </a:rPr>
              <a:t>password[</a:t>
            </a:r>
            <a:r>
              <a:rPr lang="en-GB" b="1" dirty="0" err="1">
                <a:latin typeface="courier"/>
                <a:cs typeface="Calibri"/>
              </a:rPr>
              <a:t>i</a:t>
            </a:r>
            <a:r>
              <a:rPr lang="en-GB" b="1" dirty="0">
                <a:latin typeface="courier"/>
                <a:cs typeface="Calibri"/>
              </a:rPr>
              <a:t>].</a:t>
            </a:r>
            <a:r>
              <a:rPr lang="en-GB" b="1" dirty="0" err="1">
                <a:latin typeface="courier"/>
                <a:cs typeface="Calibri"/>
              </a:rPr>
              <a:t>isupper</a:t>
            </a:r>
            <a:r>
              <a:rPr lang="en-GB" b="1" dirty="0">
                <a:latin typeface="courier"/>
                <a:cs typeface="Calibri"/>
              </a:rPr>
              <a:t>() </a:t>
            </a:r>
            <a:r>
              <a:rPr lang="en-GB" b="1" dirty="0">
                <a:latin typeface="Roboto"/>
                <a:ea typeface="Roboto"/>
                <a:cs typeface="Calibri"/>
              </a:rPr>
              <a:t>will return True if the character is uppercase</a:t>
            </a:r>
          </a:p>
          <a:p>
            <a:r>
              <a:rPr lang="en-GB" b="1" dirty="0">
                <a:latin typeface="Roboto"/>
                <a:ea typeface="Roboto"/>
                <a:cs typeface="Calibri"/>
              </a:rPr>
              <a:t>(also </a:t>
            </a:r>
            <a:r>
              <a:rPr lang="en-GB" b="1" dirty="0" err="1">
                <a:latin typeface="Courier New"/>
                <a:ea typeface="Roboto"/>
                <a:cs typeface="Calibri"/>
              </a:rPr>
              <a:t>islower</a:t>
            </a:r>
            <a:r>
              <a:rPr lang="en-GB" b="1" dirty="0">
                <a:latin typeface="Courier New"/>
                <a:ea typeface="Roboto"/>
                <a:cs typeface="Calibri"/>
              </a:rPr>
              <a:t>()</a:t>
            </a:r>
            <a:r>
              <a:rPr lang="en-GB" b="1" dirty="0">
                <a:latin typeface="Roboto"/>
                <a:ea typeface="Roboto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8616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84B5-B362-0C56-354C-8EBB0402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340302"/>
            <a:ext cx="10515600" cy="524337"/>
          </a:xfrm>
        </p:spPr>
        <p:txBody>
          <a:bodyPr>
            <a:normAutofit fontScale="90000"/>
          </a:bodyPr>
          <a:lstStyle/>
          <a:p>
            <a:r>
              <a:rPr lang="en-GB" dirty="0">
                <a:cs typeface="Calibri Light"/>
              </a:rPr>
              <a:t>Getting ASCII Values for letters and vice versa using</a:t>
            </a:r>
            <a:r>
              <a:rPr lang="en-GB" b="1" dirty="0">
                <a:cs typeface="Calibri Light"/>
              </a:rPr>
              <a:t> chr()</a:t>
            </a:r>
            <a:r>
              <a:rPr lang="en-GB" dirty="0">
                <a:cs typeface="Calibri Light"/>
              </a:rPr>
              <a:t> and </a:t>
            </a:r>
            <a:r>
              <a:rPr lang="en-GB" b="1" dirty="0" err="1">
                <a:cs typeface="Calibri Light"/>
              </a:rPr>
              <a:t>ord</a:t>
            </a:r>
            <a:r>
              <a:rPr lang="en-GB" b="1" dirty="0">
                <a:cs typeface="Calibri Light"/>
              </a:rPr>
              <a:t>()</a:t>
            </a:r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08CAF0-7967-761C-992F-11C60EB70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" y="2286006"/>
            <a:ext cx="8040329" cy="2667673"/>
          </a:xfrm>
          <a:prstGeom prst="rect">
            <a:avLst/>
          </a:prstGeom>
        </p:spPr>
      </p:pic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473B3CB-BEAA-E29F-3EEC-EBC705A6D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522" y="2091351"/>
            <a:ext cx="2718312" cy="240490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93B12B6D-0638-5642-1C53-F7CF270BAF2D}"/>
              </a:ext>
            </a:extLst>
          </p:cNvPr>
          <p:cNvSpPr/>
          <p:nvPr/>
        </p:nvSpPr>
        <p:spPr>
          <a:xfrm>
            <a:off x="7152968" y="2691580"/>
            <a:ext cx="1327354" cy="12044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68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F847C8-7801-44D8-8CCA-CDBA7AD91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600F8C-C8F3-420C-9D3B-E1FBE7BA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209AF9-6C9A-909D-DF37-C79B93DF1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024" y="1383527"/>
            <a:ext cx="6072333" cy="4175166"/>
          </a:xfrm>
        </p:spPr>
        <p:txBody>
          <a:bodyPr anchor="ctr">
            <a:normAutofit/>
          </a:bodyPr>
          <a:lstStyle/>
          <a:p>
            <a:pPr algn="r"/>
            <a:r>
              <a:rPr lang="en-GB" sz="9600"/>
              <a:t>GSCE Computer Science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16E36C-73FF-8B64-8D80-A4B1C2620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6051" y="2581835"/>
            <a:ext cx="3323968" cy="1778552"/>
          </a:xfrm>
        </p:spPr>
        <p:txBody>
          <a:bodyPr anchor="ctr">
            <a:normAutofit/>
          </a:bodyPr>
          <a:lstStyle/>
          <a:p>
            <a:pPr algn="l"/>
            <a:r>
              <a:rPr lang="en-GB" b="1" dirty="0">
                <a:hlinkClick r:id="rId2"/>
              </a:rPr>
              <a:t>Link to Python Notebook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A55BF2-380C-4942-8AB1-55A6A52A3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592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FB24-F779-9412-2544-27E39975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Subroutines (use def to create one)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7895E6-E183-88FB-BDE9-B2AC581C4D1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1" y="667231"/>
            <a:ext cx="12725119" cy="49114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5F2A8E-8676-050F-BB42-7E90CD07B49A}"/>
              </a:ext>
            </a:extLst>
          </p:cNvPr>
          <p:cNvSpPr/>
          <p:nvPr/>
        </p:nvSpPr>
        <p:spPr>
          <a:xfrm>
            <a:off x="7684316" y="4345496"/>
            <a:ext cx="3657600" cy="229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A subroutine is </a:t>
            </a:r>
            <a:r>
              <a:rPr lang="en-GB" b="1" dirty="0"/>
              <a:t>a named block of code that can be called many times</a:t>
            </a:r>
            <a:r>
              <a:rPr lang="en-GB" dirty="0"/>
              <a:t>.</a:t>
            </a:r>
          </a:p>
          <a:p>
            <a:pPr algn="ctr"/>
            <a:r>
              <a:rPr lang="en-GB" dirty="0"/>
              <a:t>Useful because:</a:t>
            </a:r>
          </a:p>
          <a:p>
            <a:pPr marL="342900" indent="-342900" algn="ctr">
              <a:buAutoNum type="arabicParenR"/>
            </a:pPr>
            <a:r>
              <a:rPr lang="en-GB" dirty="0"/>
              <a:t>It avoids repeating the same code in a program </a:t>
            </a:r>
          </a:p>
          <a:p>
            <a:pPr marL="342900" indent="-342900" algn="ctr">
              <a:buAutoNum type="arabicParenR"/>
            </a:pPr>
            <a:r>
              <a:rPr lang="en-GB" dirty="0"/>
              <a:t>the name of the subroutine can also help others understand what your code is doing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3CB0D02-C7D9-3C48-3D24-AC8A530C8F43}"/>
                  </a:ext>
                </a:extLst>
              </p14:cNvPr>
              <p14:cNvContentPartPr/>
              <p14:nvPr/>
            </p14:nvContentPartPr>
            <p14:xfrm>
              <a:off x="3087030" y="1635473"/>
              <a:ext cx="1534680" cy="9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3CB0D02-C7D9-3C48-3D24-AC8A530C8F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1030" y="1563473"/>
                <a:ext cx="1606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DB271C4-4BE9-C737-C250-57AC31037785}"/>
                  </a:ext>
                </a:extLst>
              </p14:cNvPr>
              <p14:cNvContentPartPr/>
              <p14:nvPr/>
            </p14:nvContentPartPr>
            <p14:xfrm>
              <a:off x="2365230" y="3809153"/>
              <a:ext cx="166968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DB271C4-4BE9-C737-C250-57AC310377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9590" y="3737153"/>
                <a:ext cx="1741320" cy="1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4392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31F1-9377-62C7-0FC8-FD87641E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Passing Parameters into a subroutine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9C27C-AFF3-F083-F1A8-20A97A735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7" r="3197"/>
          <a:stretch/>
        </p:blipFill>
        <p:spPr>
          <a:xfrm>
            <a:off x="0" y="511442"/>
            <a:ext cx="12236260" cy="59208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7DA14CC-16A9-B74B-2BAF-192CE4FD0514}"/>
                  </a:ext>
                </a:extLst>
              </p14:cNvPr>
              <p14:cNvContentPartPr/>
              <p14:nvPr/>
            </p14:nvContentPartPr>
            <p14:xfrm>
              <a:off x="4722510" y="2784233"/>
              <a:ext cx="385560" cy="1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7DA14CC-16A9-B74B-2BAF-192CE4FD05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6870" y="2712593"/>
                <a:ext cx="457200" cy="15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431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D2FD-3AA2-EBD7-A45A-27EA3458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63C9C-8DB2-B194-B24E-6C995EDFA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384" y="780630"/>
            <a:ext cx="12321691" cy="41772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442450-E2DC-8FC1-7D5A-211F98BFC19B}"/>
                  </a:ext>
                </a:extLst>
              </p14:cNvPr>
              <p14:cNvContentPartPr/>
              <p14:nvPr/>
            </p14:nvContentPartPr>
            <p14:xfrm>
              <a:off x="2247870" y="3630953"/>
              <a:ext cx="2188800" cy="26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442450-E2DC-8FC1-7D5A-211F98BFC1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2230" y="3559313"/>
                <a:ext cx="22604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7B37C4-3297-4D9D-2A4A-43472CB23FC1}"/>
                  </a:ext>
                </a:extLst>
              </p14:cNvPr>
              <p14:cNvContentPartPr/>
              <p14:nvPr/>
            </p14:nvContentPartPr>
            <p14:xfrm>
              <a:off x="1417350" y="1982513"/>
              <a:ext cx="1806840" cy="40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7B37C4-3297-4D9D-2A4A-43472CB23F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1350" y="1910513"/>
                <a:ext cx="1878480" cy="1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8090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B317-D216-9E76-62D0-EB5B8995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Calibri Light"/>
              </a:rPr>
              <a:t>Global variables</a:t>
            </a:r>
            <a:endParaRPr lang="en-GB" dirty="0"/>
          </a:p>
        </p:txBody>
      </p:sp>
      <p:pic>
        <p:nvPicPr>
          <p:cNvPr id="4" name="Picture 4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49B35B49-3AE7-0284-50B2-FC0D4D95E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22" y="2471899"/>
            <a:ext cx="9008533" cy="4171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6F01D6-0492-C912-8F01-C2F7086F57D7}"/>
              </a:ext>
            </a:extLst>
          </p:cNvPr>
          <p:cNvSpPr txBox="1"/>
          <p:nvPr/>
        </p:nvSpPr>
        <p:spPr>
          <a:xfrm>
            <a:off x="47037" y="620888"/>
            <a:ext cx="1184392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Variables declared inside functions are </a:t>
            </a:r>
            <a:r>
              <a:rPr lang="en-GB" b="1" dirty="0">
                <a:cs typeface="Calibri"/>
              </a:rPr>
              <a:t> local</a:t>
            </a:r>
            <a:r>
              <a:rPr lang="en-GB" dirty="0">
                <a:cs typeface="Calibri"/>
              </a:rPr>
              <a:t> - they only exist while the function is running then they are discarded</a:t>
            </a:r>
          </a:p>
          <a:p>
            <a:r>
              <a:rPr lang="en-GB" dirty="0">
                <a:cs typeface="Calibri"/>
              </a:rPr>
              <a:t>In order to use a variable between functions it must be declared as </a:t>
            </a:r>
            <a:r>
              <a:rPr lang="en-GB" b="1" dirty="0">
                <a:cs typeface="Calibri"/>
              </a:rPr>
              <a:t>global</a:t>
            </a:r>
            <a:r>
              <a:rPr lang="en-GB" dirty="0">
                <a:cs typeface="Calibri"/>
              </a:rPr>
              <a:t> 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In the small example below </a:t>
            </a:r>
            <a:r>
              <a:rPr lang="en-GB" dirty="0" err="1">
                <a:latin typeface="Courier New"/>
                <a:cs typeface="Calibri"/>
              </a:rPr>
              <a:t>someGlobal</a:t>
            </a:r>
            <a:r>
              <a:rPr lang="en-GB" dirty="0">
                <a:latin typeface="Courier New"/>
                <a:cs typeface="Calibri"/>
              </a:rPr>
              <a:t> </a:t>
            </a:r>
            <a:r>
              <a:rPr lang="en-GB" dirty="0">
                <a:cs typeface="Calibri"/>
              </a:rPr>
              <a:t>is created outside the functions but in order for the first function to use it, you have to use the instruction </a:t>
            </a:r>
            <a:r>
              <a:rPr lang="en-GB" dirty="0">
                <a:latin typeface="Courier New"/>
                <a:cs typeface="Calibri"/>
              </a:rPr>
              <a:t>global </a:t>
            </a:r>
            <a:r>
              <a:rPr lang="en-GB" dirty="0" err="1">
                <a:latin typeface="Courier New"/>
                <a:cs typeface="Calibri"/>
              </a:rPr>
              <a:t>someGlobal</a:t>
            </a:r>
            <a:r>
              <a:rPr lang="en-GB" dirty="0">
                <a:latin typeface="Courier New"/>
                <a:cs typeface="Calibri"/>
              </a:rPr>
              <a:t> </a:t>
            </a:r>
            <a:r>
              <a:rPr lang="en-GB" dirty="0">
                <a:latin typeface="Calibri"/>
                <a:cs typeface="Calibri"/>
              </a:rPr>
              <a:t>to indicate it is a global variable that can be used in all functions and it will retain its value</a:t>
            </a:r>
            <a:endParaRPr lang="en-GB">
              <a:latin typeface="Calibri"/>
              <a:cs typeface="Calibri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5371736-DEE3-A430-5CE5-28BF00E9BFCF}"/>
              </a:ext>
            </a:extLst>
          </p:cNvPr>
          <p:cNvSpPr/>
          <p:nvPr/>
        </p:nvSpPr>
        <p:spPr>
          <a:xfrm>
            <a:off x="2634073" y="6039555"/>
            <a:ext cx="4270962" cy="49859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X is not global so causes an error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259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A2B5-F0F0-13E6-718D-8CA726AE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Two Dimensional Arrays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306C4A-ABA1-23D6-E800-16FE8510D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80" y="515389"/>
            <a:ext cx="9589316" cy="63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62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D5CA-25A6-56A5-23CF-B3442B95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Reading from files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D8816C-A1ED-3C01-BE92-DAD949BEB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" y="784198"/>
            <a:ext cx="11694091" cy="576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28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03EB-CBA3-173C-71FA-9C661E15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Writing to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F69E8-8E26-FCC0-5903-F3D2DB5A6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815" y="1041338"/>
            <a:ext cx="12503630" cy="3143370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B0C828D3-E032-13AB-58B4-F2B75B2F0142}"/>
              </a:ext>
            </a:extLst>
          </p:cNvPr>
          <p:cNvSpPr/>
          <p:nvPr/>
        </p:nvSpPr>
        <p:spPr>
          <a:xfrm>
            <a:off x="7675927" y="629174"/>
            <a:ext cx="3414319" cy="524337"/>
          </a:xfrm>
          <a:prstGeom prst="wedgeRectCallout">
            <a:avLst>
              <a:gd name="adj1" fmla="val -168007"/>
              <a:gd name="adj2" fmla="val 128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can also use “w” to overwrite everything in the file</a:t>
            </a:r>
          </a:p>
        </p:txBody>
      </p:sp>
    </p:spTree>
    <p:extLst>
      <p:ext uri="{BB962C8B-B14F-4D97-AF65-F5344CB8AC3E}">
        <p14:creationId xmlns:p14="http://schemas.microsoft.com/office/powerpoint/2010/main" val="2488665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D5CA-25A6-56A5-23CF-B3442B95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Reading from files </a:t>
            </a:r>
            <a:r>
              <a:rPr lang="en-GB" sz="3100" dirty="0"/>
              <a:t>– using </a:t>
            </a:r>
            <a:r>
              <a:rPr lang="en-GB" sz="3100" dirty="0" err="1"/>
              <a:t>splitlines</a:t>
            </a:r>
            <a:r>
              <a:rPr lang="en-GB" sz="3100" dirty="0"/>
              <a:t>() removes all the /n’s!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16F533-A016-6E1C-CACB-E3FA987F1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234"/>
            <a:ext cx="12181839" cy="55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80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9EECFE-814E-4B68-96A7-86A795BD2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F847C8-7801-44D8-8CCA-CDBA7AD91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F180F00-B4B2-4196-BB1C-ECD21B03F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600F8C-C8F3-420C-9D3B-E1FBE7BAE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E8B6F4-2542-851D-89BF-33FE2E895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024" y="1383527"/>
            <a:ext cx="6072333" cy="4175166"/>
          </a:xfrm>
        </p:spPr>
        <p:txBody>
          <a:bodyPr anchor="ctr">
            <a:normAutofit/>
          </a:bodyPr>
          <a:lstStyle/>
          <a:p>
            <a:pPr algn="r"/>
            <a:r>
              <a:rPr lang="en-GB" sz="9600" dirty="0">
                <a:latin typeface="Amasis MT Pro Black" panose="02040A04050005020304" pitchFamily="18" charset="0"/>
              </a:rPr>
              <a:t>A Level Tips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830642-DFD4-5CDB-7283-E8707283F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6051" y="2581835"/>
            <a:ext cx="3323968" cy="2726405"/>
          </a:xfrm>
        </p:spPr>
        <p:txBody>
          <a:bodyPr lIns="91440" tIns="45720" rIns="91440" bIns="45720" anchor="ctr">
            <a:normAutofit/>
          </a:bodyPr>
          <a:lstStyle/>
          <a:p>
            <a:pPr algn="l"/>
            <a:r>
              <a:rPr lang="en-GB" sz="2000" dirty="0"/>
              <a:t>Particularly for the onscreen </a:t>
            </a:r>
            <a:r>
              <a:rPr lang="en-GB" sz="2000"/>
              <a:t>exam.</a:t>
            </a:r>
            <a:endParaRPr lang="en-US"/>
          </a:p>
          <a:p>
            <a:pPr algn="l"/>
            <a:r>
              <a:rPr lang="en-GB" sz="2000" dirty="0">
                <a:cs typeface="Calibri"/>
              </a:rPr>
              <a:t>Not including OOP documentation</a:t>
            </a:r>
          </a:p>
          <a:p>
            <a:pPr algn="l"/>
            <a:endParaRPr lang="en-GB" sz="2000"/>
          </a:p>
          <a:p>
            <a:pPr algn="l"/>
            <a:r>
              <a:rPr lang="en-GB" sz="2000" dirty="0"/>
              <a:t>OOP Python notebook can be found </a:t>
            </a:r>
            <a:r>
              <a:rPr lang="en-GB" sz="2000" dirty="0">
                <a:hlinkClick r:id="rId2"/>
              </a:rPr>
              <a:t>here</a:t>
            </a:r>
            <a:r>
              <a:rPr lang="en-GB" sz="2000" dirty="0"/>
              <a:t>: </a:t>
            </a:r>
            <a:endParaRPr lang="en-GB" sz="2000" dirty="0">
              <a:cs typeface="Calibri"/>
            </a:endParaRPr>
          </a:p>
          <a:p>
            <a:pPr algn="l"/>
            <a:endParaRPr lang="en-GB"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AA55BF2-380C-4942-8AB1-55A6A52A3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C2C05F-EAFD-2EFF-4AF7-22695BB301EB}"/>
              </a:ext>
            </a:extLst>
          </p:cNvPr>
          <p:cNvSpPr txBox="1"/>
          <p:nvPr/>
        </p:nvSpPr>
        <p:spPr>
          <a:xfrm>
            <a:off x="459059" y="5960327"/>
            <a:ext cx="102423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More A Level Tips / Examples on </a:t>
            </a:r>
            <a:r>
              <a:rPr lang="en-US" dirty="0">
                <a:hlinkClick r:id="rId3"/>
              </a:rPr>
              <a:t>https://www.pythonsponge.com/pages.html?book=.%2Ftutorial2.json</a:t>
            </a:r>
            <a:r>
              <a:rPr lang="en-US" dirty="0"/>
              <a:t> 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349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754D-11A2-A4C4-AB97-6489B7A1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break</a:t>
            </a:r>
            <a:r>
              <a:rPr lang="en-GB" dirty="0"/>
              <a:t> will stop a loop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6E87E-87B4-4CF4-5013-F875DEEBA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21" y="675110"/>
            <a:ext cx="8780671" cy="60106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54FBB5-343D-4C63-EFDE-32161846ACF3}"/>
                  </a:ext>
                </a:extLst>
              </p14:cNvPr>
              <p14:cNvContentPartPr/>
              <p14:nvPr/>
            </p14:nvContentPartPr>
            <p14:xfrm>
              <a:off x="1864575" y="2772939"/>
              <a:ext cx="2164556" cy="67484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54FBB5-343D-4C63-EFDE-32161846AC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46579" y="2755312"/>
                <a:ext cx="2200188" cy="7104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98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8B6621-145F-DDDB-205D-09D3FBAD1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019" y="399177"/>
            <a:ext cx="10527753" cy="64634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54FFD48-2969-1B87-D965-7ACE3B62BC25}"/>
              </a:ext>
            </a:extLst>
          </p:cNvPr>
          <p:cNvSpPr/>
          <p:nvPr/>
        </p:nvSpPr>
        <p:spPr>
          <a:xfrm>
            <a:off x="5427677" y="2030136"/>
            <a:ext cx="4968244" cy="1895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/>
              <a:t>Input() takes input from the user</a:t>
            </a:r>
          </a:p>
          <a:p>
            <a:pPr algn="ctr"/>
            <a:r>
              <a:rPr lang="en-GB" dirty="0"/>
              <a:t>You can assign a variable using this input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1400" dirty="0"/>
              <a:t>Note: it will always be a string so use a function like int() or float() to convert it if you want to do arithmetic with 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90D62-4C5D-1182-03A3-D63C6218A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468" y="2744697"/>
            <a:ext cx="2896004" cy="466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7A0A1-644D-1C33-069C-ADA501E8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80176"/>
          </a:xfrm>
        </p:spPr>
        <p:txBody>
          <a:bodyPr/>
          <a:lstStyle/>
          <a:p>
            <a:r>
              <a:rPr lang="en-GB" dirty="0"/>
              <a:t>Print &amp; Input</a:t>
            </a:r>
          </a:p>
        </p:txBody>
      </p:sp>
    </p:spTree>
    <p:extLst>
      <p:ext uri="{BB962C8B-B14F-4D97-AF65-F5344CB8AC3E}">
        <p14:creationId xmlns:p14="http://schemas.microsoft.com/office/powerpoint/2010/main" val="669574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4FA9-2225-2C92-AF87-16C2AF27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4" y="735331"/>
            <a:ext cx="10515600" cy="524337"/>
          </a:xfrm>
        </p:spPr>
        <p:txBody>
          <a:bodyPr>
            <a:normAutofit fontScale="90000"/>
          </a:bodyPr>
          <a:lstStyle/>
          <a:p>
            <a:r>
              <a:rPr lang="en-GB" b="1" dirty="0">
                <a:cs typeface="Calibri Light"/>
              </a:rPr>
              <a:t>continue </a:t>
            </a:r>
            <a:r>
              <a:rPr lang="en-GB" dirty="0">
                <a:cs typeface="Calibri Light"/>
              </a:rPr>
              <a:t>will just stop that iteration (and go back to the for/while line)</a:t>
            </a:r>
            <a:endParaRPr lang="en-GB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D7DAD57-DACE-CE65-6218-DEC1D2B8B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54" y="1880881"/>
            <a:ext cx="10044223" cy="47885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0A2200-777E-D859-33DA-05861A98ADF5}"/>
                  </a:ext>
                </a:extLst>
              </p14:cNvPr>
              <p14:cNvContentPartPr/>
              <p14:nvPr/>
            </p14:nvContentPartPr>
            <p14:xfrm>
              <a:off x="1443891" y="2053532"/>
              <a:ext cx="638317" cy="755234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0A2200-777E-D859-33DA-05861A98AD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6260" y="2035901"/>
                <a:ext cx="673939" cy="7908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8772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A6D3-2C4E-DBA4-7725-39BC6CF2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try </a:t>
            </a:r>
            <a:r>
              <a:rPr lang="en-GB" dirty="0"/>
              <a:t>and </a:t>
            </a:r>
            <a:r>
              <a:rPr lang="en-GB" b="1" dirty="0"/>
              <a:t>except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F51C1-4A89-043B-0B90-73E9D86D75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0517" y="901093"/>
            <a:ext cx="3723966" cy="539496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GB" b="1" dirty="0"/>
              <a:t>A quick way to check for errors</a:t>
            </a:r>
          </a:p>
          <a:p>
            <a:pPr marL="0" indent="0">
              <a:buNone/>
            </a:pPr>
            <a:r>
              <a:rPr lang="en-GB" dirty="0"/>
              <a:t>Code in the </a:t>
            </a:r>
            <a:r>
              <a:rPr lang="en-GB" b="1" dirty="0"/>
              <a:t>try </a:t>
            </a:r>
            <a:r>
              <a:rPr lang="en-GB" dirty="0"/>
              <a:t>block will stop as soon as it encounters an error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/>
              <a:t>and go to the </a:t>
            </a:r>
            <a:r>
              <a:rPr lang="en-GB" b="1" dirty="0"/>
              <a:t>except </a:t>
            </a:r>
            <a:r>
              <a:rPr lang="en-GB" dirty="0"/>
              <a:t>block</a:t>
            </a:r>
          </a:p>
          <a:p>
            <a:pPr marL="0" indent="0">
              <a:buNone/>
            </a:pPr>
            <a:endParaRPr lang="en-GB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dirty="0">
                <a:cs typeface="Calibri" panose="020F0502020204030204"/>
              </a:rPr>
              <a:t>(More advanced: you can raise different exceptions but this is beyond A level)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BE026-9317-A480-B7BB-A5DA00778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327" y="995684"/>
            <a:ext cx="7858964" cy="49125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115C58-28C2-99B4-46AE-9A9C4A4157B3}"/>
                  </a:ext>
                </a:extLst>
              </p14:cNvPr>
              <p14:cNvContentPartPr/>
              <p14:nvPr/>
            </p14:nvContentPartPr>
            <p14:xfrm>
              <a:off x="8737354" y="1427941"/>
              <a:ext cx="105484" cy="205839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115C58-28C2-99B4-46AE-9A9C4A4157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9773" y="1409979"/>
                <a:ext cx="141004" cy="2414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319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6A3A3-0FE6-25C7-0DB4-C09A634B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Calibri Light"/>
              </a:rPr>
              <a:t>An example showing different error types</a:t>
            </a:r>
            <a:endParaRPr lang="en-GB" dirty="0"/>
          </a:p>
        </p:txBody>
      </p:sp>
      <p:pic>
        <p:nvPicPr>
          <p:cNvPr id="3" name="Picture 2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EA0DAE6C-91ED-A5D2-52A6-C67C215F2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69" y="1466760"/>
            <a:ext cx="11922640" cy="41637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5C2809-D9A2-B7D1-806A-85EECE747F07}"/>
              </a:ext>
            </a:extLst>
          </p:cNvPr>
          <p:cNvSpPr txBox="1"/>
          <p:nvPr/>
        </p:nvSpPr>
        <p:spPr>
          <a:xfrm>
            <a:off x="416441" y="673395"/>
            <a:ext cx="80275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How could you keep looping this if they kept getting it wrong?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215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B006-48D9-61C4-D695-0D46AB01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cs typeface="Calibri Light"/>
              </a:rPr>
              <a:t>String manipulation useful stuff</a:t>
            </a:r>
            <a:endParaRPr lang="en-GB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6EDC9FA7-F561-5846-078F-FEA99AD6061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8687" y="522141"/>
            <a:ext cx="11213602" cy="6183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B7DECE-48A5-6069-BE8A-47A46EC227A2}"/>
              </a:ext>
            </a:extLst>
          </p:cNvPr>
          <p:cNvSpPr txBox="1"/>
          <p:nvPr/>
        </p:nvSpPr>
        <p:spPr>
          <a:xfrm>
            <a:off x="6710810" y="-6440"/>
            <a:ext cx="5057422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hlinkClick r:id="rId3"/>
              </a:rPr>
              <a:t>https://replit.com/@laurajamesBCS/Y10-A-Playing-with-strings#main.py</a:t>
            </a:r>
            <a:endParaRPr lang="en-US" sz="1600"/>
          </a:p>
          <a:p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091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809A-2368-D24D-C17E-F3CDEC62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Printing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B2EBD-35DE-5E49-A264-9EF121DBB8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515389"/>
            <a:ext cx="12011891" cy="539496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r>
              <a:rPr lang="en-GB" dirty="0"/>
              <a:t>print("hello</a:t>
            </a:r>
            <a:r>
              <a:rPr lang="en-GB" b="1" dirty="0"/>
              <a:t>\</a:t>
            </a:r>
            <a:r>
              <a:rPr lang="en-GB" b="1" dirty="0" err="1"/>
              <a:t>n</a:t>
            </a:r>
            <a:r>
              <a:rPr lang="en-GB" dirty="0" err="1"/>
              <a:t>hello</a:t>
            </a:r>
            <a:r>
              <a:rPr lang="en-GB" dirty="0"/>
              <a:t>")</a:t>
            </a:r>
          </a:p>
          <a:p>
            <a:r>
              <a:rPr lang="en-GB" dirty="0"/>
              <a:t>will print hello followed by hello on next line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</a:t>
            </a:r>
            <a:r>
              <a:rPr lang="en-GB" u="sng" dirty="0"/>
              <a:t>don't</a:t>
            </a:r>
            <a:r>
              <a:rPr lang="en-GB" dirty="0"/>
              <a:t> want a newline automatically at the end of your print use: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070C0"/>
                </a:solidFill>
                <a:effectLst/>
                <a:latin typeface="Courier New"/>
                <a:cs typeface="Courier New"/>
              </a:rPr>
              <a:t> print("Hello there!", </a:t>
            </a:r>
            <a:r>
              <a:rPr lang="en-GB" b="1" i="0" dirty="0">
                <a:solidFill>
                  <a:srgbClr val="0070C0"/>
                </a:solidFill>
                <a:effectLst/>
                <a:latin typeface="Courier New"/>
                <a:cs typeface="Courier New"/>
              </a:rPr>
              <a:t>end = "")</a:t>
            </a:r>
            <a:endParaRPr lang="en-GB" b="1" dirty="0">
              <a:solidFill>
                <a:srgbClr val="0070C0"/>
              </a:solidFill>
              <a:latin typeface="Courier New"/>
              <a:cs typeface="Courier New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AE719-89A3-4537-8ED9-A04A81557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0" y="1930387"/>
            <a:ext cx="9345329" cy="1200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97F024-45BA-7924-019F-21BC302CE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647" y="1133213"/>
            <a:ext cx="2990699" cy="1628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834FDF-09DB-38FE-0F7E-2C32BDD1C3D8}"/>
              </a:ext>
            </a:extLst>
          </p:cNvPr>
          <p:cNvSpPr txBox="1"/>
          <p:nvPr/>
        </p:nvSpPr>
        <p:spPr>
          <a:xfrm>
            <a:off x="8806647" y="763881"/>
            <a:ext cx="330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escape characters</a:t>
            </a:r>
          </a:p>
        </p:txBody>
      </p:sp>
    </p:spTree>
    <p:extLst>
      <p:ext uri="{BB962C8B-B14F-4D97-AF65-F5344CB8AC3E}">
        <p14:creationId xmlns:p14="http://schemas.microsoft.com/office/powerpoint/2010/main" val="2650623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DC252-A0AE-97B0-D501-4202D66B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92" y="183523"/>
            <a:ext cx="10515600" cy="708503"/>
          </a:xfrm>
        </p:spPr>
        <p:txBody>
          <a:bodyPr/>
          <a:lstStyle/>
          <a:p>
            <a:r>
              <a:rPr lang="en-GB" dirty="0"/>
              <a:t>Python f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5DBD0-881D-547D-F3C5-7D075C5F16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8402" y="1319597"/>
            <a:ext cx="10515600" cy="4351338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dirty="0"/>
              <a:t>Put an f </a:t>
            </a:r>
            <a:r>
              <a:rPr lang="en-GB" u="sng" dirty="0"/>
              <a:t>before</a:t>
            </a:r>
            <a:r>
              <a:rPr lang="en-GB" dirty="0"/>
              <a:t> the first quotation mark and curly brackets around each variable</a:t>
            </a:r>
            <a:endParaRPr lang="en-GB" dirty="0">
              <a:cs typeface="Calibri"/>
            </a:endParaRPr>
          </a:p>
          <a:p>
            <a:r>
              <a:rPr lang="en-GB" dirty="0"/>
              <a:t>Some programmers love this!</a:t>
            </a:r>
          </a:p>
          <a:p>
            <a:r>
              <a:rPr lang="en-GB" dirty="0"/>
              <a:t>Allows you to combine variables with text </a:t>
            </a:r>
            <a:r>
              <a:rPr lang="en-GB" dirty="0">
                <a:highlight>
                  <a:srgbClr val="FFFF00"/>
                </a:highlight>
              </a:rPr>
              <a:t>without worrying about casting</a:t>
            </a:r>
            <a:endParaRPr lang="en-GB" dirty="0">
              <a:highlight>
                <a:srgbClr val="FFFF00"/>
              </a:highlight>
              <a:cs typeface="Calibri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93CFB-93FB-7B9C-CCC8-07B6C13CB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83" y="3730841"/>
            <a:ext cx="6449325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09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35DA-8B95-3A8B-0FC1-76230598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You can use &lt; and &gt; on words &amp; characters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BB557C-E7CD-813B-FC69-9E6144D38EC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01502" y="971440"/>
            <a:ext cx="9093808" cy="565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4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73D1-A19A-E372-E324-341B123B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split() to create a list from a string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102C2-6079-108D-6144-1AAC8A039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24" y="948553"/>
            <a:ext cx="8404336" cy="49608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4E7729-75C2-5B16-A68B-2587B1CA5807}"/>
              </a:ext>
            </a:extLst>
          </p:cNvPr>
          <p:cNvSpPr/>
          <p:nvPr/>
        </p:nvSpPr>
        <p:spPr>
          <a:xfrm>
            <a:off x="8284534" y="2250558"/>
            <a:ext cx="3526465" cy="14619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This will split on spaces – you can use different characters</a:t>
            </a:r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E4B26E8-A374-A216-B76E-912973C89A37}"/>
              </a:ext>
            </a:extLst>
          </p:cNvPr>
          <p:cNvCxnSpPr/>
          <p:nvPr/>
        </p:nvCxnSpPr>
        <p:spPr>
          <a:xfrm flipH="1" flipV="1">
            <a:off x="7084827" y="1706526"/>
            <a:ext cx="1176670" cy="111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55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27C4-260D-E2A3-84B2-B4EAFB15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 </a:t>
            </a:r>
            <a:r>
              <a:rPr lang="en-GB" b="1" dirty="0"/>
              <a:t>join </a:t>
            </a:r>
            <a:r>
              <a:rPr lang="en-GB" dirty="0"/>
              <a:t>to stick a list back together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379ABD-C721-3743-E177-5C2279DAA33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797028" y="1485396"/>
            <a:ext cx="5625356" cy="4586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14D24-C8B8-4E60-9070-4D8BA9C01863}"/>
              </a:ext>
            </a:extLst>
          </p:cNvPr>
          <p:cNvSpPr txBox="1"/>
          <p:nvPr/>
        </p:nvSpPr>
        <p:spPr>
          <a:xfrm>
            <a:off x="1038687" y="1766655"/>
            <a:ext cx="2826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string before the join() function is what you want the separator to be</a:t>
            </a:r>
          </a:p>
          <a:p>
            <a:endParaRPr lang="en-GB" dirty="0"/>
          </a:p>
          <a:p>
            <a:r>
              <a:rPr lang="en-GB" dirty="0"/>
              <a:t>If you don't want spaces between the list items just put ""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C080D1-1384-EE8D-E338-B5A0EBEBE6EE}"/>
              </a:ext>
            </a:extLst>
          </p:cNvPr>
          <p:cNvCxnSpPr/>
          <p:nvPr/>
        </p:nvCxnSpPr>
        <p:spPr>
          <a:xfrm>
            <a:off x="3204839" y="2476870"/>
            <a:ext cx="3968318" cy="577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087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C56E-9891-9099-1D57-D4E2D64A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"/>
            <a:ext cx="12190118" cy="514930"/>
          </a:xfrm>
        </p:spPr>
        <p:txBody>
          <a:bodyPr>
            <a:noAutofit/>
          </a:bodyPr>
          <a:lstStyle/>
          <a:p>
            <a:r>
              <a:rPr lang="en-GB" sz="3200" dirty="0">
                <a:cs typeface="Calibri Light"/>
              </a:rPr>
              <a:t>Using the </a:t>
            </a:r>
            <a:r>
              <a:rPr lang="en-GB" sz="3200" b="1" dirty="0">
                <a:cs typeface="Calibri Light"/>
              </a:rPr>
              <a:t>count()</a:t>
            </a:r>
            <a:r>
              <a:rPr lang="en-GB" sz="3200" dirty="0">
                <a:cs typeface="Calibri Light"/>
              </a:rPr>
              <a:t> function to count number of items in list (or string)</a:t>
            </a:r>
            <a:endParaRPr lang="en-GB" sz="3200" dirty="0"/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5CFEF7-995B-F05E-2CEF-AF1907E35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25" y="647153"/>
            <a:ext cx="10457273" cy="612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DBCAEC-08DB-2A65-B6C9-BECD39F7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2"/>
          <a:stretch/>
        </p:blipFill>
        <p:spPr>
          <a:xfrm>
            <a:off x="1741212" y="441900"/>
            <a:ext cx="10721917" cy="6186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B88BFF-935C-13BF-2054-A5E0ED88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9350"/>
            <a:ext cx="2164360" cy="851511"/>
          </a:xfrm>
        </p:spPr>
        <p:txBody>
          <a:bodyPr>
            <a:normAutofit fontScale="90000"/>
          </a:bodyPr>
          <a:lstStyle/>
          <a:p>
            <a:r>
              <a:rPr lang="en-GB" dirty="0"/>
              <a:t>Variables and data types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0E5CA0-FD3E-0315-BABD-7DE1FFF05BD4}"/>
              </a:ext>
            </a:extLst>
          </p:cNvPr>
          <p:cNvSpPr/>
          <p:nvPr/>
        </p:nvSpPr>
        <p:spPr>
          <a:xfrm rot="1020000">
            <a:off x="6629877" y="4213820"/>
            <a:ext cx="5137340" cy="152270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 b="1" dirty="0">
                <a:solidFill>
                  <a:srgbClr val="FFFF00"/>
                </a:solidFill>
                <a:cs typeface="Calibri"/>
              </a:rPr>
              <a:t>Character</a:t>
            </a:r>
            <a:r>
              <a:rPr lang="en-GB" b="1" dirty="0">
                <a:cs typeface="Calibri"/>
              </a:rPr>
              <a:t> </a:t>
            </a:r>
            <a:r>
              <a:rPr lang="en-GB" dirty="0">
                <a:cs typeface="Calibri"/>
              </a:rPr>
              <a:t>is also a data type in the exam but it's not a valid data type in Python! It is basically a single letter/character</a:t>
            </a:r>
          </a:p>
        </p:txBody>
      </p:sp>
    </p:spTree>
    <p:extLst>
      <p:ext uri="{BB962C8B-B14F-4D97-AF65-F5344CB8AC3E}">
        <p14:creationId xmlns:p14="http://schemas.microsoft.com/office/powerpoint/2010/main" val="364623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AFA6-C3F8-6609-EFBE-310AF2EC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5B2FE-3E79-F96F-6C08-C338F626BD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515389"/>
            <a:ext cx="12011891" cy="5394960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dirty="0"/>
              <a:t>Useful functions</a:t>
            </a:r>
          </a:p>
          <a:p>
            <a:r>
              <a:rPr lang="en-GB" b="1" dirty="0"/>
              <a:t>sum()</a:t>
            </a:r>
            <a:endParaRPr lang="en-GB" b="1" dirty="0">
              <a:cs typeface="Calibri"/>
            </a:endParaRPr>
          </a:p>
          <a:p>
            <a:r>
              <a:rPr lang="en-GB" b="1" dirty="0"/>
              <a:t>max()</a:t>
            </a:r>
            <a:endParaRPr lang="en-GB" b="1" dirty="0">
              <a:cs typeface="Calibri"/>
            </a:endParaRPr>
          </a:p>
          <a:p>
            <a:r>
              <a:rPr lang="en-GB" b="1" dirty="0"/>
              <a:t>min()</a:t>
            </a:r>
            <a:endParaRPr lang="en-GB" b="1" dirty="0">
              <a:cs typeface="Calibri"/>
            </a:endParaRPr>
          </a:p>
          <a:p>
            <a:r>
              <a:rPr lang="en-GB" b="1" dirty="0"/>
              <a:t>round()</a:t>
            </a:r>
            <a:endParaRPr lang="en-GB" b="1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B9D73-2830-079B-B966-13D17A822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32" y="4437442"/>
            <a:ext cx="4363059" cy="1409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7DC9FC-F53E-5D5F-7558-B65662A14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411" y="1952622"/>
            <a:ext cx="4363059" cy="39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C56E-9891-9099-1D57-D4E2D64A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28" y="346017"/>
            <a:ext cx="12190118" cy="514930"/>
          </a:xfrm>
        </p:spPr>
        <p:txBody>
          <a:bodyPr>
            <a:noAutofit/>
          </a:bodyPr>
          <a:lstStyle/>
          <a:p>
            <a:r>
              <a:rPr lang="en-GB" sz="3200" dirty="0">
                <a:cs typeface="Calibri Light"/>
              </a:rPr>
              <a:t>Using the </a:t>
            </a:r>
            <a:r>
              <a:rPr lang="en-GB" sz="3200" b="1" dirty="0">
                <a:cs typeface="Calibri Light"/>
              </a:rPr>
              <a:t>round()</a:t>
            </a:r>
            <a:r>
              <a:rPr lang="en-GB" sz="3200" dirty="0">
                <a:cs typeface="Calibri Light"/>
              </a:rPr>
              <a:t> function to round a number to a number of decimal places</a:t>
            </a:r>
            <a:endParaRPr lang="en-GB" sz="32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6DA929A-7DF1-D144-68BA-2C36D2D33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1677661"/>
            <a:ext cx="13016088" cy="32486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6044B3-245C-758C-FF8B-8EB47455F6AE}"/>
              </a:ext>
            </a:extLst>
          </p:cNvPr>
          <p:cNvSpPr txBox="1">
            <a:spLocks/>
          </p:cNvSpPr>
          <p:nvPr/>
        </p:nvSpPr>
        <p:spPr>
          <a:xfrm>
            <a:off x="86658" y="5277380"/>
            <a:ext cx="12190118" cy="51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cs typeface="Calibri Light"/>
              </a:rPr>
              <a:t>To simply </a:t>
            </a:r>
            <a:r>
              <a:rPr lang="en-GB" sz="2800" b="1" dirty="0">
                <a:cs typeface="Calibri Light"/>
              </a:rPr>
              <a:t>truncate </a:t>
            </a:r>
            <a:r>
              <a:rPr lang="en-GB" sz="2800" dirty="0">
                <a:cs typeface="Calibri Light"/>
              </a:rPr>
              <a:t>the number (</a:t>
            </a:r>
            <a:r>
              <a:rPr lang="en-GB" sz="2800" err="1">
                <a:cs typeface="Calibri Light"/>
              </a:rPr>
              <a:t>ie</a:t>
            </a:r>
            <a:r>
              <a:rPr lang="en-GB" sz="2800" dirty="0">
                <a:cs typeface="Calibri Light"/>
              </a:rPr>
              <a:t> remove the decimals) you can just use int()</a:t>
            </a:r>
          </a:p>
        </p:txBody>
      </p:sp>
    </p:spTree>
    <p:extLst>
      <p:ext uri="{BB962C8B-B14F-4D97-AF65-F5344CB8AC3E}">
        <p14:creationId xmlns:p14="http://schemas.microsoft.com/office/powerpoint/2010/main" val="2601397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435A5-6E2F-487E-72DC-71B840902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8" y="-84260"/>
            <a:ext cx="10515600" cy="1325563"/>
          </a:xfrm>
        </p:spPr>
        <p:txBody>
          <a:bodyPr/>
          <a:lstStyle/>
          <a:p>
            <a:r>
              <a:rPr lang="en-GB" dirty="0">
                <a:cs typeface="Calibri Light"/>
              </a:rPr>
              <a:t>Abs() function (absolute)</a:t>
            </a:r>
            <a:endParaRPr lang="en-GB" dirty="0"/>
          </a:p>
        </p:txBody>
      </p:sp>
      <p:pic>
        <p:nvPicPr>
          <p:cNvPr id="9" name="Picture 5" descr="Text&#10;&#10;Description automatically generated">
            <a:extLst>
              <a:ext uri="{FF2B5EF4-FFF2-40B4-BE49-F238E27FC236}">
                <a16:creationId xmlns:a16="http://schemas.microsoft.com/office/drawing/2014/main" id="{98F92015-3C81-CD50-B717-6315FE535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67" r="124" b="14815"/>
          <a:stretch/>
        </p:blipFill>
        <p:spPr>
          <a:xfrm>
            <a:off x="-632636" y="1739895"/>
            <a:ext cx="14093243" cy="13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56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5C64-3500-B721-D928-DD51F6C6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cs typeface="Calibri Light"/>
              </a:rPr>
              <a:t>Lists vs Sets vs Tuples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ED605C-CA37-DCF7-AFFD-9C102267F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386964"/>
              </p:ext>
            </p:extLst>
          </p:nvPr>
        </p:nvGraphicFramePr>
        <p:xfrm>
          <a:off x="0" y="949066"/>
          <a:ext cx="8109111" cy="353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037">
                  <a:extLst>
                    <a:ext uri="{9D8B030D-6E8A-4147-A177-3AD203B41FA5}">
                      <a16:colId xmlns:a16="http://schemas.microsoft.com/office/drawing/2014/main" val="2931060310"/>
                    </a:ext>
                  </a:extLst>
                </a:gridCol>
                <a:gridCol w="2703037">
                  <a:extLst>
                    <a:ext uri="{9D8B030D-6E8A-4147-A177-3AD203B41FA5}">
                      <a16:colId xmlns:a16="http://schemas.microsoft.com/office/drawing/2014/main" val="3958142471"/>
                    </a:ext>
                  </a:extLst>
                </a:gridCol>
                <a:gridCol w="2703037">
                  <a:extLst>
                    <a:ext uri="{9D8B030D-6E8A-4147-A177-3AD203B41FA5}">
                      <a16:colId xmlns:a16="http://schemas.microsoft.com/office/drawing/2014/main" val="1432019314"/>
                    </a:ext>
                  </a:extLst>
                </a:gridCol>
              </a:tblGrid>
              <a:tr h="491747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dirty="0">
                          <a:effectLst/>
                        </a:rPr>
                        <a:t>List</a:t>
                      </a:r>
                    </a:p>
                  </a:txBody>
                  <a:tcPr marL="38100" marR="38100" marT="95250" marB="952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dirty="0">
                          <a:effectLst/>
                        </a:rPr>
                        <a:t>Set</a:t>
                      </a:r>
                    </a:p>
                  </a:txBody>
                  <a:tcPr marL="95250" marR="95250" marT="95250" marB="952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800" dirty="0">
                          <a:effectLst/>
                        </a:rPr>
                        <a:t>Tuple</a:t>
                      </a:r>
                    </a:p>
                  </a:txBody>
                  <a:tcPr marL="95250" marR="95250" marT="95250" marB="952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983631"/>
                  </a:ext>
                </a:extLst>
              </a:tr>
              <a:tr h="499943">
                <a:tc>
                  <a:txBody>
                    <a:bodyPr/>
                    <a:lstStyle/>
                    <a:p>
                      <a:pPr fontAlgn="ctr"/>
                      <a:r>
                        <a:rPr lang="en-GB" sz="1600" dirty="0">
                          <a:effectLst/>
                        </a:rPr>
                        <a:t>Lists is Mutable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1600" dirty="0">
                          <a:effectLst/>
                        </a:rPr>
                        <a:t>Set is Mutable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1600" dirty="0">
                          <a:effectLst/>
                        </a:rPr>
                        <a:t>Tuple is Immutable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913978"/>
                  </a:ext>
                </a:extLst>
              </a:tr>
              <a:tr h="752592">
                <a:tc>
                  <a:txBody>
                    <a:bodyPr/>
                    <a:lstStyle/>
                    <a:p>
                      <a:pPr fontAlgn="ctr"/>
                      <a:r>
                        <a:rPr lang="en-GB" sz="1600" dirty="0">
                          <a:effectLst/>
                        </a:rPr>
                        <a:t>It is Ordered collection of items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1600" dirty="0">
                          <a:effectLst/>
                        </a:rPr>
                        <a:t>It is Unordered collection of items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1600" dirty="0">
                          <a:effectLst/>
                        </a:rPr>
                        <a:t>It is Ordered collection of items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697482"/>
                  </a:ext>
                </a:extLst>
              </a:tr>
              <a:tr h="752592">
                <a:tc>
                  <a:txBody>
                    <a:bodyPr/>
                    <a:lstStyle/>
                    <a:p>
                      <a:pPr fontAlgn="ctr"/>
                      <a:r>
                        <a:rPr lang="en-GB" sz="1600" dirty="0">
                          <a:effectLst/>
                        </a:rPr>
                        <a:t>Items in list </a:t>
                      </a:r>
                      <a:r>
                        <a:rPr lang="en-GB" sz="1600" b="1" dirty="0">
                          <a:effectLst/>
                        </a:rPr>
                        <a:t>can </a:t>
                      </a:r>
                      <a:r>
                        <a:rPr lang="en-GB" sz="1600" dirty="0">
                          <a:effectLst/>
                        </a:rPr>
                        <a:t>be replaced or changed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1600" dirty="0">
                          <a:effectLst/>
                        </a:rPr>
                        <a:t>Items in set </a:t>
                      </a:r>
                      <a:r>
                        <a:rPr lang="en-GB" sz="1600" b="1" dirty="0">
                          <a:effectLst/>
                        </a:rPr>
                        <a:t>cannot </a:t>
                      </a:r>
                      <a:r>
                        <a:rPr lang="en-GB" sz="1600" dirty="0">
                          <a:effectLst/>
                        </a:rPr>
                        <a:t>be changed or replaced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GB" sz="1600" dirty="0">
                          <a:effectLst/>
                        </a:rPr>
                        <a:t>Items in tuple </a:t>
                      </a:r>
                      <a:r>
                        <a:rPr lang="en-GB" sz="1600" b="1" dirty="0">
                          <a:effectLst/>
                        </a:rPr>
                        <a:t>cannot </a:t>
                      </a:r>
                      <a:r>
                        <a:rPr lang="en-GB" sz="1600" dirty="0">
                          <a:effectLst/>
                        </a:rPr>
                        <a:t>be changed or replaced</a:t>
                      </a:r>
                    </a:p>
                  </a:txBody>
                  <a:tcPr marL="95250" marR="95250" marT="133350" marB="133350" anchor="ctr">
                    <a:lnL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216380"/>
                  </a:ext>
                </a:extLst>
              </a:tr>
              <a:tr h="4999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1" err="1">
                          <a:effectLst/>
                          <a:latin typeface="Courier New"/>
                        </a:rPr>
                        <a:t>Mylist</a:t>
                      </a:r>
                      <a:r>
                        <a:rPr lang="en-GB" sz="1600" b="1" dirty="0">
                          <a:effectLst/>
                          <a:latin typeface="Courier New"/>
                        </a:rPr>
                        <a:t> = [1,2,3,4]</a:t>
                      </a:r>
                    </a:p>
                  </a:txBody>
                  <a:tcPr marL="95249" marR="95249" marT="133350" marB="133350" anchor="ctr">
                    <a:lnL w="2858">
                      <a:solidFill>
                        <a:srgbClr val="DFDFDF"/>
                      </a:solidFill>
                    </a:lnL>
                    <a:lnR w="2858">
                      <a:solidFill>
                        <a:srgbClr val="DFDFDF"/>
                      </a:solidFill>
                    </a:lnR>
                    <a:lnT w="2858">
                      <a:solidFill>
                        <a:srgbClr val="DFDFDF"/>
                      </a:solidFill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1" err="1">
                          <a:effectLst/>
                          <a:latin typeface="Courier New"/>
                        </a:rPr>
                        <a:t>Myset</a:t>
                      </a:r>
                      <a:r>
                        <a:rPr lang="en-GB" sz="1600" b="1" dirty="0">
                          <a:effectLst/>
                          <a:latin typeface="Courier New"/>
                        </a:rPr>
                        <a:t> = {1,2,3,4}</a:t>
                      </a:r>
                    </a:p>
                  </a:txBody>
                  <a:tcPr marL="95249" marR="95249" marT="133350" marB="133350" anchor="ctr">
                    <a:lnL w="2858">
                      <a:solidFill>
                        <a:srgbClr val="DFDFDF"/>
                      </a:solidFill>
                    </a:lnL>
                    <a:lnR w="2858">
                      <a:solidFill>
                        <a:srgbClr val="DFDFDF"/>
                      </a:solidFill>
                    </a:lnR>
                    <a:lnT w="2858">
                      <a:solidFill>
                        <a:srgbClr val="DFDFDF"/>
                      </a:solidFill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1" err="1">
                          <a:effectLst/>
                          <a:latin typeface="Courier New"/>
                        </a:rPr>
                        <a:t>Mytuple</a:t>
                      </a:r>
                      <a:r>
                        <a:rPr lang="en-GB" sz="1600" b="1" dirty="0">
                          <a:effectLst/>
                          <a:latin typeface="Courier New"/>
                        </a:rPr>
                        <a:t> = (1,2,3,4)</a:t>
                      </a:r>
                    </a:p>
                  </a:txBody>
                  <a:tcPr marL="95249" marR="95249" marT="133350" marB="133350" anchor="ctr">
                    <a:lnL w="2858">
                      <a:solidFill>
                        <a:srgbClr val="DFDFDF"/>
                      </a:solidFill>
                    </a:lnL>
                    <a:lnR w="2858">
                      <a:solidFill>
                        <a:srgbClr val="DFDFDF"/>
                      </a:solidFill>
                    </a:lnR>
                    <a:lnT w="2858">
                      <a:solidFill>
                        <a:srgbClr val="DFDFDF"/>
                      </a:solidFill>
                    </a:lnT>
                    <a:lnB w="2858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967043"/>
                  </a:ext>
                </a:extLst>
              </a:tr>
              <a:tr h="49994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>
                          <a:effectLst/>
                        </a:rPr>
                        <a:t>Allows duplicates</a:t>
                      </a:r>
                    </a:p>
                  </a:txBody>
                  <a:tcPr marL="95249" marR="95249" marT="133350" marB="133350" anchor="ctr">
                    <a:lnL w="2858">
                      <a:solidFill>
                        <a:srgbClr val="DFDFDF"/>
                      </a:solidFill>
                    </a:lnL>
                    <a:lnR w="2858">
                      <a:solidFill>
                        <a:srgbClr val="DFDFDF"/>
                      </a:solidFill>
                    </a:lnR>
                    <a:lnT w="2858">
                      <a:solidFill>
                        <a:srgbClr val="DFDFDF"/>
                      </a:solidFill>
                    </a:lnT>
                    <a:lnB w="2858">
                      <a:solidFill>
                        <a:srgbClr val="DFDFD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Duplicates not allowed</a:t>
                      </a:r>
                      <a:endParaRPr lang="en-US" sz="1600"/>
                    </a:p>
                  </a:txBody>
                  <a:tcPr marL="95249" marR="95249" marT="133350" marB="133350" anchor="ctr">
                    <a:lnL w="2858">
                      <a:solidFill>
                        <a:srgbClr val="DFDFDF"/>
                      </a:solidFill>
                    </a:lnL>
                    <a:lnR w="2858">
                      <a:solidFill>
                        <a:srgbClr val="DFDFDF"/>
                      </a:solidFill>
                    </a:lnR>
                    <a:lnT w="2858">
                      <a:solidFill>
                        <a:srgbClr val="DFDFDF"/>
                      </a:solidFill>
                    </a:lnT>
                    <a:lnB w="2858">
                      <a:solidFill>
                        <a:srgbClr val="DFDFD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Allows duplicates</a:t>
                      </a:r>
                      <a:endParaRPr lang="en-US" sz="1600"/>
                    </a:p>
                  </a:txBody>
                  <a:tcPr marL="95249" marR="95249" marT="133350" marB="133350" anchor="ctr">
                    <a:lnL w="2858">
                      <a:solidFill>
                        <a:srgbClr val="DFDFDF"/>
                      </a:solidFill>
                    </a:lnL>
                    <a:lnR w="2858">
                      <a:solidFill>
                        <a:srgbClr val="DFDFDF"/>
                      </a:solidFill>
                    </a:lnR>
                    <a:lnT w="2858">
                      <a:solidFill>
                        <a:srgbClr val="DFDFDF"/>
                      </a:solidFill>
                    </a:lnT>
                    <a:lnB w="2858">
                      <a:solidFill>
                        <a:srgbClr val="DFDFD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317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30C741-441F-D883-73D9-6F94E168D1D1}"/>
              </a:ext>
            </a:extLst>
          </p:cNvPr>
          <p:cNvSpPr txBox="1"/>
          <p:nvPr/>
        </p:nvSpPr>
        <p:spPr>
          <a:xfrm>
            <a:off x="2024474" y="519289"/>
            <a:ext cx="78043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Nunito"/>
              </a:rPr>
              <a:t>Table of Differences between List, Set, and Tuple</a:t>
            </a:r>
          </a:p>
        </p:txBody>
      </p:sp>
      <p:pic>
        <p:nvPicPr>
          <p:cNvPr id="6" name="Picture 5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0FFA1D2B-4E1F-76E3-F923-2DD09CA9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659" y="4305898"/>
            <a:ext cx="5057422" cy="25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03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DD801-4EFA-5977-FEC0-6E820C29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Working with lists(arrays)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F36A6D-8DA5-47CB-83F3-739693707B7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56719971"/>
              </p:ext>
            </p:extLst>
          </p:nvPr>
        </p:nvGraphicFramePr>
        <p:xfrm>
          <a:off x="1154097" y="1825625"/>
          <a:ext cx="9331411" cy="4759065"/>
        </p:xfrm>
        <a:graphic>
          <a:graphicData uri="http://schemas.openxmlformats.org/drawingml/2006/table">
            <a:tbl>
              <a:tblPr/>
              <a:tblGrid>
                <a:gridCol w="1215175">
                  <a:extLst>
                    <a:ext uri="{9D8B030D-6E8A-4147-A177-3AD203B41FA5}">
                      <a16:colId xmlns:a16="http://schemas.microsoft.com/office/drawing/2014/main" val="2869402664"/>
                    </a:ext>
                  </a:extLst>
                </a:gridCol>
                <a:gridCol w="8116236">
                  <a:extLst>
                    <a:ext uri="{9D8B030D-6E8A-4147-A177-3AD203B41FA5}">
                      <a16:colId xmlns:a16="http://schemas.microsoft.com/office/drawing/2014/main" val="3866906654"/>
                    </a:ext>
                  </a:extLst>
                </a:gridCol>
              </a:tblGrid>
              <a:tr h="305357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Method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Description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75873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l"/>
                      <a:r>
                        <a:rPr lang="en-GB" sz="1800" b="1" u="none" strike="noStrike">
                          <a:solidFill>
                            <a:srgbClr val="333333"/>
                          </a:solidFill>
                          <a:effectLst/>
                          <a:hlinkClick r:id="rId2"/>
                        </a:rPr>
                        <a:t>append()</a:t>
                      </a:r>
                      <a:endParaRPr lang="en-GB" sz="1800">
                        <a:effectLst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</a:rPr>
                        <a:t>Adds an element at the end of the list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965529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l"/>
                      <a:r>
                        <a:rPr lang="en-GB" sz="1800" b="1" u="none" strike="noStrike">
                          <a:solidFill>
                            <a:srgbClr val="333333"/>
                          </a:solidFill>
                          <a:effectLst/>
                          <a:hlinkClick r:id="rId3"/>
                        </a:rPr>
                        <a:t>clear()</a:t>
                      </a:r>
                      <a:endParaRPr lang="en-GB" sz="1800">
                        <a:effectLst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Removes all the elements from the list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570783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l"/>
                      <a:r>
                        <a:rPr lang="en-GB" sz="1800" b="1" u="none" strike="noStrike">
                          <a:solidFill>
                            <a:srgbClr val="333333"/>
                          </a:solidFill>
                          <a:effectLst/>
                          <a:hlinkClick r:id="rId4"/>
                        </a:rPr>
                        <a:t>copy()</a:t>
                      </a:r>
                      <a:endParaRPr lang="en-GB" sz="1800">
                        <a:effectLst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Returns a copy of the list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335509"/>
                  </a:ext>
                </a:extLst>
              </a:tr>
              <a:tr h="534375">
                <a:tc>
                  <a:txBody>
                    <a:bodyPr/>
                    <a:lstStyle/>
                    <a:p>
                      <a:pPr algn="l"/>
                      <a:r>
                        <a:rPr lang="en-GB" sz="1800" b="1" u="none" strike="noStrike">
                          <a:solidFill>
                            <a:srgbClr val="333333"/>
                          </a:solidFill>
                          <a:effectLst/>
                          <a:hlinkClick r:id="rId5"/>
                        </a:rPr>
                        <a:t>count()</a:t>
                      </a:r>
                      <a:endParaRPr lang="en-GB" sz="1800">
                        <a:effectLst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</a:rPr>
                        <a:t>Returns the number of elements with the specified value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2819"/>
                  </a:ext>
                </a:extLst>
              </a:tr>
              <a:tr h="534375">
                <a:tc>
                  <a:txBody>
                    <a:bodyPr/>
                    <a:lstStyle/>
                    <a:p>
                      <a:pPr algn="l"/>
                      <a:r>
                        <a:rPr lang="en-GB" sz="1800" b="1" u="none" strike="noStrike">
                          <a:solidFill>
                            <a:srgbClr val="333333"/>
                          </a:solidFill>
                          <a:effectLst/>
                          <a:hlinkClick r:id="rId6"/>
                        </a:rPr>
                        <a:t>extend()</a:t>
                      </a:r>
                      <a:endParaRPr lang="en-GB" sz="1800">
                        <a:effectLst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Add the elements of a list (or any iterable), to the end of the current list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736809"/>
                  </a:ext>
                </a:extLst>
              </a:tr>
              <a:tr h="534375">
                <a:tc>
                  <a:txBody>
                    <a:bodyPr/>
                    <a:lstStyle/>
                    <a:p>
                      <a:pPr algn="l"/>
                      <a:r>
                        <a:rPr lang="en-GB" sz="1800" b="1" u="none" strike="noStrike">
                          <a:solidFill>
                            <a:srgbClr val="333333"/>
                          </a:solidFill>
                          <a:effectLst/>
                          <a:hlinkClick r:id="rId7"/>
                        </a:rPr>
                        <a:t>index()</a:t>
                      </a:r>
                      <a:endParaRPr lang="en-GB" sz="1800">
                        <a:effectLst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Returns the index of the first element with the specified value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002490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l"/>
                      <a:r>
                        <a:rPr lang="en-GB" sz="1800" b="1" u="none" strike="noStrike">
                          <a:solidFill>
                            <a:srgbClr val="333333"/>
                          </a:solidFill>
                          <a:effectLst/>
                          <a:hlinkClick r:id="rId8"/>
                        </a:rPr>
                        <a:t>insert()</a:t>
                      </a:r>
                      <a:endParaRPr lang="en-GB" sz="1800">
                        <a:effectLst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effectLst/>
                        </a:rPr>
                        <a:t>Adds an element at the specified position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670808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l"/>
                      <a:r>
                        <a:rPr lang="en-GB" sz="1800" b="1" u="none" strike="noStrike">
                          <a:solidFill>
                            <a:srgbClr val="333333"/>
                          </a:solidFill>
                          <a:effectLst/>
                          <a:hlinkClick r:id="rId9"/>
                        </a:rPr>
                        <a:t>pop()</a:t>
                      </a:r>
                      <a:endParaRPr lang="en-GB" sz="1800">
                        <a:effectLst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effectLst/>
                        </a:rPr>
                        <a:t>Removes the element at the specified position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318565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l"/>
                      <a:r>
                        <a:rPr lang="en-GB" sz="1800" b="1" u="none" strike="noStrike">
                          <a:solidFill>
                            <a:srgbClr val="333333"/>
                          </a:solidFill>
                          <a:effectLst/>
                          <a:hlinkClick r:id="rId10"/>
                        </a:rPr>
                        <a:t>remove()</a:t>
                      </a:r>
                      <a:endParaRPr lang="en-GB" sz="1800">
                        <a:effectLst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effectLst/>
                        </a:rPr>
                        <a:t>Removes the first item with the specified value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78689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l"/>
                      <a:r>
                        <a:rPr lang="en-GB" sz="1800" b="1" u="none" strike="noStrike">
                          <a:solidFill>
                            <a:srgbClr val="333333"/>
                          </a:solidFill>
                          <a:effectLst/>
                          <a:hlinkClick r:id="rId11"/>
                        </a:rPr>
                        <a:t>reverse()</a:t>
                      </a:r>
                      <a:endParaRPr lang="en-GB" sz="1800">
                        <a:effectLst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effectLst/>
                        </a:rPr>
                        <a:t>Reverses the order of the list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165293"/>
                  </a:ext>
                </a:extLst>
              </a:tr>
              <a:tr h="305357">
                <a:tc>
                  <a:txBody>
                    <a:bodyPr/>
                    <a:lstStyle/>
                    <a:p>
                      <a:pPr algn="l"/>
                      <a:r>
                        <a:rPr lang="en-GB" sz="1800" b="1" u="none" strike="noStrike">
                          <a:solidFill>
                            <a:srgbClr val="333333"/>
                          </a:solidFill>
                          <a:effectLst/>
                          <a:hlinkClick r:id="rId12"/>
                        </a:rPr>
                        <a:t>sort()</a:t>
                      </a:r>
                      <a:endParaRPr lang="en-GB" sz="1800">
                        <a:effectLst/>
                      </a:endParaRP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effectLst/>
                        </a:rPr>
                        <a:t>Sorts the list</a:t>
                      </a:r>
                    </a:p>
                  </a:txBody>
                  <a:tcPr marL="76339" marR="76339" marT="38170" marB="381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9568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A9D09AC-A856-ACD5-1506-E44ECF43E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188" y="1458525"/>
            <a:ext cx="6986208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Python has a set of built-in methods that you can use on lists/arrays. Bold ones are the most useful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8E286A-11D4-2E02-A447-5CE5CE406A30}"/>
              </a:ext>
            </a:extLst>
          </p:cNvPr>
          <p:cNvSpPr txBox="1"/>
          <p:nvPr/>
        </p:nvSpPr>
        <p:spPr>
          <a:xfrm>
            <a:off x="7365252" y="158474"/>
            <a:ext cx="469628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Remember a string is a sequence of characters!</a:t>
            </a:r>
          </a:p>
          <a:p>
            <a:r>
              <a:rPr lang="en-GB" dirty="0"/>
              <a:t>However it's </a:t>
            </a:r>
            <a:r>
              <a:rPr lang="en-GB" b="1" dirty="0"/>
              <a:t>immutable </a:t>
            </a:r>
            <a:r>
              <a:rPr lang="en-GB" dirty="0"/>
              <a:t>– so turn it into a list first using list() – do any operations on it – then turn back to a string using join()</a:t>
            </a:r>
          </a:p>
        </p:txBody>
      </p:sp>
    </p:spTree>
    <p:extLst>
      <p:ext uri="{BB962C8B-B14F-4D97-AF65-F5344CB8AC3E}">
        <p14:creationId xmlns:p14="http://schemas.microsoft.com/office/powerpoint/2010/main" val="662043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63482-CC29-3B31-2644-DF73B6B7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Check if something is in a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8E512-BA38-3A3E-101C-6CE308260D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515389"/>
            <a:ext cx="12011891" cy="539496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Use the </a:t>
            </a:r>
            <a:r>
              <a:rPr lang="en-GB" b="1" dirty="0"/>
              <a:t>in</a:t>
            </a:r>
            <a:r>
              <a:rPr lang="en-GB" dirty="0"/>
              <a:t> keyword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59AB75-0F2E-0B0F-150D-B662D885F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008" y="659545"/>
            <a:ext cx="5818736" cy="56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958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5046-7EB3-B187-1884-814B7246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b="1" dirty="0"/>
              <a:t>Dictionaries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46B27-FD9D-39D8-9550-23BFE0D413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01283"/>
            <a:ext cx="12011891" cy="53949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 dictionary is a collection which is unordered, changeable and indexed. In Python dictionaries are written with curly brackets, and they have 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keys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and 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values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Example</a:t>
            </a: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Create and print a dictionary:</a:t>
            </a:r>
          </a:p>
          <a:p>
            <a:pPr marL="0" indent="0">
              <a:buNone/>
            </a:pPr>
            <a:r>
              <a:rPr lang="en-US" b="0" i="0" dirty="0" err="1">
                <a:solidFill>
                  <a:srgbClr val="1ABC9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thisdict</a:t>
            </a:r>
            <a:r>
              <a:rPr lang="en-US" b="0" i="0" dirty="0">
                <a:solidFill>
                  <a:srgbClr val="1ABC9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 {</a:t>
            </a:r>
            <a:br>
              <a:rPr lang="en-US" b="0" i="0" dirty="0">
                <a:solidFill>
                  <a:srgbClr val="1ABC9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i="0" dirty="0">
                <a:solidFill>
                  <a:srgbClr val="1ABC9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"brand": "Ford",</a:t>
            </a:r>
            <a:br>
              <a:rPr lang="en-US" b="0" i="0" dirty="0">
                <a:solidFill>
                  <a:srgbClr val="1ABC9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i="0" dirty="0">
                <a:solidFill>
                  <a:srgbClr val="1ABC9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"model": "Mustang",</a:t>
            </a:r>
            <a:br>
              <a:rPr lang="en-US" b="0" i="0" dirty="0">
                <a:solidFill>
                  <a:srgbClr val="1ABC9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i="0" dirty="0">
                <a:solidFill>
                  <a:srgbClr val="1ABC9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"year": 1964</a:t>
            </a:r>
            <a:br>
              <a:rPr lang="en-US" b="0" i="0" dirty="0">
                <a:solidFill>
                  <a:srgbClr val="1ABC9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i="0" dirty="0">
                <a:solidFill>
                  <a:srgbClr val="1ABC9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b="0" i="0" dirty="0">
                <a:solidFill>
                  <a:srgbClr val="1ABC9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0" i="0" dirty="0">
                <a:solidFill>
                  <a:srgbClr val="1ABC9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b="0" i="0" dirty="0" err="1">
                <a:solidFill>
                  <a:srgbClr val="1ABC9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thisdict</a:t>
            </a:r>
            <a:r>
              <a:rPr lang="en-US" b="0" i="0" dirty="0">
                <a:solidFill>
                  <a:srgbClr val="1ABC9C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0" i="0" dirty="0">
              <a:solidFill>
                <a:srgbClr val="333333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/>
          </a:p>
        </p:txBody>
      </p:sp>
      <p:pic>
        <p:nvPicPr>
          <p:cNvPr id="5" name="Picture 4" descr="A screenshot of a dictionary&#10;&#10;Description automatically generated">
            <a:extLst>
              <a:ext uri="{FF2B5EF4-FFF2-40B4-BE49-F238E27FC236}">
                <a16:creationId xmlns:a16="http://schemas.microsoft.com/office/drawing/2014/main" id="{94050EB2-2601-93C5-9CEB-8B53DA369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363" y="3195364"/>
            <a:ext cx="6609644" cy="374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09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BE30-151E-D46B-2C62-BA92A524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ea typeface="Calibri Light"/>
                <a:cs typeface="Calibri Light"/>
              </a:rPr>
              <a:t>Sorting a list quickly using the sorted() function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A4AD34-7F9A-2DC7-1896-A0AF4BA6281A}"/>
              </a:ext>
            </a:extLst>
          </p:cNvPr>
          <p:cNvSpPr txBox="1"/>
          <p:nvPr/>
        </p:nvSpPr>
        <p:spPr>
          <a:xfrm>
            <a:off x="533400" y="1158240"/>
            <a:ext cx="95945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3600" err="1">
                <a:latin typeface="Courier New"/>
                <a:ea typeface="Courier New"/>
                <a:cs typeface="Courier New"/>
              </a:rPr>
              <a:t>newlist</a:t>
            </a:r>
            <a:r>
              <a:rPr lang="en-GB" sz="3600" dirty="0">
                <a:latin typeface="Courier New"/>
                <a:ea typeface="Courier New"/>
                <a:cs typeface="Courier New"/>
              </a:rPr>
              <a:t> = </a:t>
            </a:r>
            <a:r>
              <a:rPr lang="en-GB" sz="3600" b="1" dirty="0">
                <a:latin typeface="Courier New"/>
                <a:ea typeface="Courier New"/>
                <a:cs typeface="Courier New"/>
              </a:rPr>
              <a:t>sorted</a:t>
            </a:r>
            <a:r>
              <a:rPr lang="en-GB" sz="3600" dirty="0">
                <a:latin typeface="Courier New"/>
                <a:ea typeface="Courier New"/>
                <a:cs typeface="Courier New"/>
              </a:rPr>
              <a:t>(</a:t>
            </a:r>
            <a:r>
              <a:rPr lang="en-GB" sz="3600" err="1">
                <a:latin typeface="Courier New"/>
                <a:ea typeface="Courier New"/>
                <a:cs typeface="Courier New"/>
              </a:rPr>
              <a:t>numlist</a:t>
            </a:r>
            <a:r>
              <a:rPr lang="en-GB" sz="3600" dirty="0">
                <a:latin typeface="Courier New"/>
                <a:ea typeface="Courier New"/>
                <a:cs typeface="Courier New"/>
              </a:rPr>
              <a:t>)</a:t>
            </a:r>
            <a:endParaRPr lang="en-GB" sz="3600">
              <a:ea typeface="Calibri"/>
              <a:cs typeface="Calibri"/>
            </a:endParaRP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91BE6F-A4CD-8650-1134-6504D98BA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9" y="3987901"/>
            <a:ext cx="8623539" cy="27497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C9B6C8-4226-3C3A-392B-356A820EAF06}"/>
              </a:ext>
            </a:extLst>
          </p:cNvPr>
          <p:cNvSpPr txBox="1"/>
          <p:nvPr/>
        </p:nvSpPr>
        <p:spPr>
          <a:xfrm>
            <a:off x="6082773" y="2583036"/>
            <a:ext cx="611009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This example takes a long string of digits, splits it into a list of characters (which will sort the same way as the numbers). It then uses the sorted function and then the string slicking method [::-1] to reverse the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B4643-EA8B-62C8-F704-B99281E5E165}"/>
              </a:ext>
            </a:extLst>
          </p:cNvPr>
          <p:cNvSpPr txBox="1"/>
          <p:nvPr/>
        </p:nvSpPr>
        <p:spPr>
          <a:xfrm>
            <a:off x="457200" y="2804160"/>
            <a:ext cx="33070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You don't have to write your own </a:t>
            </a:r>
            <a:r>
              <a:rPr lang="en-GB">
                <a:ea typeface="Calibri"/>
                <a:cs typeface="Calibri"/>
              </a:rPr>
              <a:t>sort function in the exam!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99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F754-CAD5-D3DF-1238-888856B6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9834"/>
            <a:ext cx="10515600" cy="524337"/>
          </a:xfrm>
        </p:spPr>
        <p:txBody>
          <a:bodyPr>
            <a:noAutofit/>
          </a:bodyPr>
          <a:lstStyle/>
          <a:p>
            <a:r>
              <a:rPr lang="en-GB" sz="6000" b="1" dirty="0"/>
              <a:t>Sets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61D290-DB9A-3283-DF8D-51C2774D4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2" y="2175458"/>
            <a:ext cx="12258539" cy="2055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2F4C33-4F14-D3A5-E1AC-47A83C1919F0}"/>
              </a:ext>
            </a:extLst>
          </p:cNvPr>
          <p:cNvSpPr txBox="1"/>
          <p:nvPr/>
        </p:nvSpPr>
        <p:spPr>
          <a:xfrm>
            <a:off x="112888" y="959555"/>
            <a:ext cx="110913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Sets are like lists but have </a:t>
            </a:r>
            <a:r>
              <a:rPr lang="en-GB">
                <a:cs typeface="Calibri"/>
              </a:rPr>
              <a:t>curly</a:t>
            </a:r>
            <a:r>
              <a:rPr lang="en-GB" dirty="0">
                <a:cs typeface="Calibri"/>
              </a:rPr>
              <a:t> brackets {}</a:t>
            </a:r>
          </a:p>
          <a:p>
            <a:r>
              <a:rPr lang="en-GB" dirty="0">
                <a:cs typeface="Calibri"/>
              </a:rPr>
              <a:t>Most of the functions you can use with lists you can also do with sets (</a:t>
            </a:r>
            <a:r>
              <a:rPr lang="en-GB" err="1">
                <a:cs typeface="Calibri"/>
              </a:rPr>
              <a:t>eg</a:t>
            </a:r>
            <a:r>
              <a:rPr lang="en-GB" dirty="0">
                <a:cs typeface="Calibri"/>
              </a:rPr>
              <a:t> </a:t>
            </a:r>
            <a:r>
              <a:rPr lang="en-GB" err="1">
                <a:cs typeface="Calibri"/>
              </a:rPr>
              <a:t>len</a:t>
            </a:r>
            <a:r>
              <a:rPr lang="en-GB" dirty="0">
                <a:cs typeface="Calibri"/>
              </a:rPr>
              <a:t>() append())</a:t>
            </a:r>
          </a:p>
          <a:p>
            <a:r>
              <a:rPr lang="en-GB" dirty="0">
                <a:cs typeface="Calibri"/>
              </a:rPr>
              <a:t>They are </a:t>
            </a:r>
            <a:r>
              <a:rPr lang="en-GB" b="1" dirty="0">
                <a:cs typeface="Calibri"/>
              </a:rPr>
              <a:t>immutable </a:t>
            </a:r>
            <a:r>
              <a:rPr lang="en-GB" dirty="0">
                <a:cs typeface="Calibri"/>
              </a:rPr>
              <a:t>so you can't </a:t>
            </a:r>
            <a:r>
              <a:rPr lang="en-GB" b="1" dirty="0">
                <a:cs typeface="Calibri"/>
              </a:rPr>
              <a:t>change </a:t>
            </a:r>
            <a:r>
              <a:rPr lang="en-GB" dirty="0">
                <a:cs typeface="Calibri"/>
              </a:rPr>
              <a:t>items within the set</a:t>
            </a:r>
          </a:p>
        </p:txBody>
      </p:sp>
    </p:spTree>
    <p:extLst>
      <p:ext uri="{BB962C8B-B14F-4D97-AF65-F5344CB8AC3E}">
        <p14:creationId xmlns:p14="http://schemas.microsoft.com/office/powerpoint/2010/main" val="1048647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8669-DD44-393B-E5E7-21D434AC5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Enumerate() </a:t>
            </a:r>
            <a:r>
              <a:rPr lang="en-GB" sz="2400" dirty="0"/>
              <a:t>(quite niche – but maybe useful?)</a:t>
            </a:r>
          </a:p>
        </p:txBody>
      </p:sp>
      <p:pic>
        <p:nvPicPr>
          <p:cNvPr id="2050" name="Picture 2" descr="Enumerate in Python with EXAMPLES | H2kinfosys Blog">
            <a:extLst>
              <a:ext uri="{FF2B5EF4-FFF2-40B4-BE49-F238E27FC236}">
                <a16:creationId xmlns:a16="http://schemas.microsoft.com/office/drawing/2014/main" id="{C906A2A9-CCCE-4BFC-DC64-58A3EEBE73F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03" y="1888185"/>
            <a:ext cx="8610514" cy="454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0D7DE0-29CC-E485-2B2D-270CD95FC978}"/>
              </a:ext>
            </a:extLst>
          </p:cNvPr>
          <p:cNvSpPr txBox="1"/>
          <p:nvPr/>
        </p:nvSpPr>
        <p:spPr>
          <a:xfrm>
            <a:off x="423196" y="1325563"/>
            <a:ext cx="7741328" cy="37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Takes a list a creates another list but with pairs of numbered items</a:t>
            </a:r>
          </a:p>
        </p:txBody>
      </p:sp>
    </p:spTree>
    <p:extLst>
      <p:ext uri="{BB962C8B-B14F-4D97-AF65-F5344CB8AC3E}">
        <p14:creationId xmlns:p14="http://schemas.microsoft.com/office/powerpoint/2010/main" val="95055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8075-A008-5736-FDB2-111FC590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20785"/>
          </a:xfrm>
        </p:spPr>
        <p:txBody>
          <a:bodyPr>
            <a:normAutofit fontScale="90000"/>
          </a:bodyPr>
          <a:lstStyle/>
          <a:p>
            <a:r>
              <a:rPr lang="en-GB" dirty="0"/>
              <a:t>Concatenation (using + on strings)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080EC9-B56D-75AA-B382-D236FC6460F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771" b="9826"/>
          <a:stretch/>
        </p:blipFill>
        <p:spPr>
          <a:xfrm>
            <a:off x="259135" y="619229"/>
            <a:ext cx="11664099" cy="62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30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DB0D-1F66-40F7-4438-3D19845C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445"/>
            <a:ext cx="10515600" cy="524337"/>
          </a:xfrm>
        </p:spPr>
        <p:txBody>
          <a:bodyPr>
            <a:normAutofit fontScale="90000"/>
          </a:bodyPr>
          <a:lstStyle/>
          <a:p>
            <a:r>
              <a:rPr lang="en-GB" dirty="0"/>
              <a:t>Tuple unpacking – initialising multiple variables at once </a:t>
            </a:r>
            <a:r>
              <a:rPr lang="en-GB" sz="3100" dirty="0"/>
              <a:t>(quite niche – but maybe useful?)</a:t>
            </a:r>
          </a:p>
        </p:txBody>
      </p:sp>
      <p:pic>
        <p:nvPicPr>
          <p:cNvPr id="3074" name="Picture 2" descr="Tuple unpacking in Python - YouTube">
            <a:extLst>
              <a:ext uri="{FF2B5EF4-FFF2-40B4-BE49-F238E27FC236}">
                <a16:creationId xmlns:a16="http://schemas.microsoft.com/office/drawing/2014/main" id="{DDC68A36-2250-77C5-D3FD-C6F5176553D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00"/>
          <a:stretch/>
        </p:blipFill>
        <p:spPr bwMode="auto">
          <a:xfrm>
            <a:off x="92681" y="1500327"/>
            <a:ext cx="12006637" cy="366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252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B177F-D0A3-7ED6-F8D8-1DC2A0AC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use </a:t>
            </a:r>
            <a:r>
              <a:rPr lang="en-GB" b="1" dirty="0"/>
              <a:t>type() </a:t>
            </a:r>
            <a:r>
              <a:rPr lang="en-GB" dirty="0"/>
              <a:t>to check </a:t>
            </a:r>
            <a:r>
              <a:rPr lang="en-GB" b="1" dirty="0"/>
              <a:t>what</a:t>
            </a:r>
            <a:r>
              <a:rPr lang="en-GB" dirty="0"/>
              <a:t> something 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CE59F4-595B-B369-03CC-FE9D13436F2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44618" y="906367"/>
            <a:ext cx="3145870" cy="51775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D3CF10-5547-6B5E-C3C5-4641F42919BF}"/>
              </a:ext>
            </a:extLst>
          </p:cNvPr>
          <p:cNvSpPr txBox="1"/>
          <p:nvPr/>
        </p:nvSpPr>
        <p:spPr>
          <a:xfrm>
            <a:off x="4287915" y="1802167"/>
            <a:ext cx="6809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be useful if you want to check the class of something.</a:t>
            </a:r>
          </a:p>
          <a:p>
            <a:r>
              <a:rPr lang="en-GB" dirty="0"/>
              <a:t>Useful say of there are different types of Cards in a Deck – might be a good way of working out what type of object something is</a:t>
            </a:r>
          </a:p>
          <a:p>
            <a:endParaRPr lang="en-GB" dirty="0"/>
          </a:p>
          <a:p>
            <a:r>
              <a:rPr lang="en-GB" dirty="0"/>
              <a:t>See how it can be used in an selection (if) statement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B78D98-7433-BAEE-EE60-FAA391A1652E}"/>
              </a:ext>
            </a:extLst>
          </p:cNvPr>
          <p:cNvCxnSpPr/>
          <p:nvPr/>
        </p:nvCxnSpPr>
        <p:spPr>
          <a:xfrm flipH="1">
            <a:off x="3231472" y="3127730"/>
            <a:ext cx="10564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661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7FDC-0B56-B2FC-488E-305DF4EE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Getting file and directory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3876D-BF76-A496-577F-B238440C885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515389"/>
            <a:ext cx="12011891" cy="539496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Use </a:t>
            </a:r>
            <a:r>
              <a:rPr lang="en-GB" dirty="0" err="1"/>
              <a:t>os</a:t>
            </a:r>
            <a:r>
              <a:rPr lang="en-GB" dirty="0"/>
              <a:t> module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27592-6AAD-FFA3-2396-02261B480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26" y="1373464"/>
            <a:ext cx="10512813" cy="502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787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B174-0A6E-95B0-9181-53F892F8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Loop through files in directory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95473-85B3-C92F-3216-4BDFC6A5E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347"/>
            <a:ext cx="11954312" cy="61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62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37849-3BF8-564B-BEB7-D5C1B1F3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0168"/>
            <a:ext cx="10515600" cy="524337"/>
          </a:xfrm>
        </p:spPr>
        <p:txBody>
          <a:bodyPr>
            <a:normAutofit fontScale="90000"/>
          </a:bodyPr>
          <a:lstStyle/>
          <a:p>
            <a:r>
              <a:rPr lang="en-GB" dirty="0"/>
              <a:t>Using the </a:t>
            </a:r>
            <a:r>
              <a:rPr lang="en-GB" b="1" dirty="0"/>
              <a:t>collections</a:t>
            </a:r>
            <a:r>
              <a:rPr lang="en-GB" dirty="0"/>
              <a:t> module to count occurrences of item in a list </a:t>
            </a:r>
            <a:r>
              <a:rPr lang="en-GB" sz="2000" dirty="0"/>
              <a:t>(cheating?)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8E19FC-1335-73A5-76A5-31BBB9455F8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86611" y="4611189"/>
            <a:ext cx="9206236" cy="1994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B2786-E1FC-6634-E87A-7E920D7B1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22" y="1504058"/>
            <a:ext cx="10261182" cy="33224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020F52-27D3-08D7-15E2-3046A8BD63A3}"/>
              </a:ext>
            </a:extLst>
          </p:cNvPr>
          <p:cNvSpPr/>
          <p:nvPr/>
        </p:nvSpPr>
        <p:spPr>
          <a:xfrm>
            <a:off x="6801555" y="649111"/>
            <a:ext cx="4722518" cy="9219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cs typeface="Calibri"/>
              </a:rPr>
              <a:t>Although you can just use the count() function for this (see </a:t>
            </a:r>
            <a:r>
              <a:rPr lang="en-GB" dirty="0" err="1">
                <a:cs typeface="Calibri"/>
              </a:rPr>
              <a:t>prev</a:t>
            </a:r>
            <a:r>
              <a:rPr lang="en-GB" dirty="0">
                <a:cs typeface="Calibri"/>
              </a:rPr>
              <a:t> slide)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96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0C87-3944-0966-6A61-52BA04C0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89"/>
            <a:ext cx="10515600" cy="800944"/>
          </a:xfrm>
        </p:spPr>
        <p:txBody>
          <a:bodyPr/>
          <a:lstStyle/>
          <a:p>
            <a:r>
              <a:rPr lang="en-GB" b="1" dirty="0"/>
              <a:t>Casting </a:t>
            </a:r>
            <a:r>
              <a:rPr lang="en-GB" dirty="0"/>
              <a:t>(changing a data type to another)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1C1B0-D4D4-29DD-2D03-06875D6DA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494" y="796955"/>
            <a:ext cx="12344988" cy="58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2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68D42-9B6C-E2DF-4602-737658F9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81037"/>
          </a:xfrm>
        </p:spPr>
        <p:txBody>
          <a:bodyPr>
            <a:normAutofit fontScale="90000"/>
          </a:bodyPr>
          <a:lstStyle/>
          <a:p>
            <a:r>
              <a:rPr lang="en-GB" dirty="0"/>
              <a:t>Arithmetic operators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2DA09-C874-ECB1-2703-1B36989BB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3" y="562220"/>
            <a:ext cx="11208390" cy="5925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8F7D1-1D52-B93B-807C-40F37DC63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903" y="2682748"/>
            <a:ext cx="3435159" cy="299248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4F91D66-4FE4-AE55-BC2F-6C96E6517B15}"/>
              </a:ext>
            </a:extLst>
          </p:cNvPr>
          <p:cNvSpPr/>
          <p:nvPr/>
        </p:nvSpPr>
        <p:spPr>
          <a:xfrm>
            <a:off x="4781725" y="4186106"/>
            <a:ext cx="1434517" cy="880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24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01E6-4078-77E2-2803-607E9701F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Comparison operators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B674B-8D36-116A-7321-5557B15D6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515389"/>
            <a:ext cx="12202978" cy="4174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54C5F-18B0-0450-58D0-5674003B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747" y="3429000"/>
            <a:ext cx="5261287" cy="1684368"/>
          </a:xfrm>
          <a:prstGeom prst="rect">
            <a:avLst/>
          </a:prstGeom>
        </p:spPr>
      </p:pic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08891ACB-103A-D176-901E-0702948382A0}"/>
              </a:ext>
            </a:extLst>
          </p:cNvPr>
          <p:cNvSpPr/>
          <p:nvPr/>
        </p:nvSpPr>
        <p:spPr>
          <a:xfrm>
            <a:off x="4756558" y="4127383"/>
            <a:ext cx="1476462" cy="5620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5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F199-8E0C-E36C-53D7-00556A35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Boolean Operators (and / or)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EA603-6588-9849-A58E-37F9F2BE2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456"/>
            <a:ext cx="12192000" cy="2278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CF0D4B-03FC-DDFD-5E0C-471AE20C5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149" y="4436893"/>
            <a:ext cx="5138106" cy="1636735"/>
          </a:xfrm>
          <a:prstGeom prst="rect">
            <a:avLst/>
          </a:prstGeom>
        </p:spPr>
      </p:pic>
      <p:sp>
        <p:nvSpPr>
          <p:cNvPr id="8" name="Arrow: Bent-Up 7">
            <a:extLst>
              <a:ext uri="{FF2B5EF4-FFF2-40B4-BE49-F238E27FC236}">
                <a16:creationId xmlns:a16="http://schemas.microsoft.com/office/drawing/2014/main" id="{6548D9E8-9060-F61A-6DD1-9400AA18DA49}"/>
              </a:ext>
            </a:extLst>
          </p:cNvPr>
          <p:cNvSpPr/>
          <p:nvPr/>
        </p:nvSpPr>
        <p:spPr>
          <a:xfrm rot="5400000">
            <a:off x="4088060" y="3753665"/>
            <a:ext cx="2339479" cy="19124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6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ae86ab32-db56-4f12-8ffc-b4fc38039495" xsi:nil="true"/>
    <AppVersion xmlns="ae86ab32-db56-4f12-8ffc-b4fc38039495" xsi:nil="true"/>
    <TeamsChannelId xmlns="ae86ab32-db56-4f12-8ffc-b4fc38039495" xsi:nil="true"/>
    <Invited_Students xmlns="ae86ab32-db56-4f12-8ffc-b4fc38039495" xsi:nil="true"/>
    <IsNotebookLocked xmlns="ae86ab32-db56-4f12-8ffc-b4fc38039495" xsi:nil="true"/>
    <FolderType xmlns="ae86ab32-db56-4f12-8ffc-b4fc38039495" xsi:nil="true"/>
    <CultureName xmlns="ae86ab32-db56-4f12-8ffc-b4fc38039495" xsi:nil="true"/>
    <Is_Collaboration_Space_Locked xmlns="ae86ab32-db56-4f12-8ffc-b4fc38039495" xsi:nil="true"/>
    <LMS_Mappings xmlns="ae86ab32-db56-4f12-8ffc-b4fc38039495" xsi:nil="true"/>
    <Teachers xmlns="ae86ab32-db56-4f12-8ffc-b4fc38039495">
      <UserInfo>
        <DisplayName/>
        <AccountId xsi:nil="true"/>
        <AccountType/>
      </UserInfo>
    </Teachers>
    <Students xmlns="ae86ab32-db56-4f12-8ffc-b4fc38039495">
      <UserInfo>
        <DisplayName/>
        <AccountId xsi:nil="true"/>
        <AccountType/>
      </UserInfo>
    </Students>
    <Student_Groups xmlns="ae86ab32-db56-4f12-8ffc-b4fc38039495">
      <UserInfo>
        <DisplayName/>
        <AccountId xsi:nil="true"/>
        <AccountType/>
      </UserInfo>
    </Student_Groups>
    <Math_Settings xmlns="ae86ab32-db56-4f12-8ffc-b4fc38039495" xsi:nil="true"/>
    <Templates xmlns="ae86ab32-db56-4f12-8ffc-b4fc38039495" xsi:nil="true"/>
    <Self_Registration_Enabled xmlns="ae86ab32-db56-4f12-8ffc-b4fc38039495" xsi:nil="true"/>
    <Invited_Teachers xmlns="ae86ab32-db56-4f12-8ffc-b4fc38039495" xsi:nil="true"/>
    <Has_Teacher_Only_SectionGroup xmlns="ae86ab32-db56-4f12-8ffc-b4fc38039495" xsi:nil="true"/>
    <NotebookType xmlns="ae86ab32-db56-4f12-8ffc-b4fc38039495" xsi:nil="true"/>
    <_activity xmlns="ae86ab32-db56-4f12-8ffc-b4fc38039495" xsi:nil="true"/>
    <Owner xmlns="ae86ab32-db56-4f12-8ffc-b4fc38039495">
      <UserInfo>
        <DisplayName/>
        <AccountId xsi:nil="true"/>
        <AccountType/>
      </UserInfo>
    </Owner>
    <Distribution_Groups xmlns="ae86ab32-db56-4f12-8ffc-b4fc380394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2A46BD381F3641A5066AF658807D0F" ma:contentTypeVersion="36" ma:contentTypeDescription="Create a new document." ma:contentTypeScope="" ma:versionID="cffdc6c6de5c4f359ad50f62b550e17e">
  <xsd:schema xmlns:xsd="http://www.w3.org/2001/XMLSchema" xmlns:xs="http://www.w3.org/2001/XMLSchema" xmlns:p="http://schemas.microsoft.com/office/2006/metadata/properties" xmlns:ns3="ae86ab32-db56-4f12-8ffc-b4fc38039495" xmlns:ns4="92b8a12f-d0bd-4496-9dbc-5f1d564e5bad" targetNamespace="http://schemas.microsoft.com/office/2006/metadata/properties" ma:root="true" ma:fieldsID="590a40eeb640f00221df5ba8e10b53f7" ns3:_="" ns4:_="">
    <xsd:import namespace="ae86ab32-db56-4f12-8ffc-b4fc38039495"/>
    <xsd:import namespace="92b8a12f-d0bd-4496-9dbc-5f1d564e5b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LengthInSecond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6ab32-db56-4f12-8ffc-b4fc380394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  <xsd:element name="MediaServiceSearchProperties" ma:index="4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8a12f-d0bd-4496-9dbc-5f1d564e5ba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43B21D-9BD6-4929-B54D-49C6B81D55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CB635D-676C-4FB6-9513-E0EE3C9720FE}">
  <ds:schemaRefs>
    <ds:schemaRef ds:uri="92b8a12f-d0bd-4496-9dbc-5f1d564e5bad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ae86ab32-db56-4f12-8ffc-b4fc3803949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C94FA9F-E2A8-47BC-A3B6-067173AD1A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86ab32-db56-4f12-8ffc-b4fc38039495"/>
    <ds:schemaRef ds:uri="92b8a12f-d0bd-4496-9dbc-5f1d564e5b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5935</TotalTime>
  <Words>933</Words>
  <Application>Microsoft Office PowerPoint</Application>
  <PresentationFormat>Widescreen</PresentationFormat>
  <Paragraphs>139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Python Code To Know</vt:lpstr>
      <vt:lpstr>GSCE Computer Science</vt:lpstr>
      <vt:lpstr>Print &amp; Input</vt:lpstr>
      <vt:lpstr>Variables and data types</vt:lpstr>
      <vt:lpstr>Concatenation (using + on strings)</vt:lpstr>
      <vt:lpstr>Casting (changing a data type to another)</vt:lpstr>
      <vt:lpstr>Arithmetic operators</vt:lpstr>
      <vt:lpstr>Comparison operators</vt:lpstr>
      <vt:lpstr>Boolean Operators (and / or)</vt:lpstr>
      <vt:lpstr>Random Numbers</vt:lpstr>
      <vt:lpstr>If statements</vt:lpstr>
      <vt:lpstr>If statements continued</vt:lpstr>
      <vt:lpstr>For loops</vt:lpstr>
      <vt:lpstr>For loops continued</vt:lpstr>
      <vt:lpstr>For loops without a free i variable!</vt:lpstr>
      <vt:lpstr>While loops (condition controlled)</vt:lpstr>
      <vt:lpstr>Arrays / Lists (use square brackets)</vt:lpstr>
      <vt:lpstr>Working with Strings</vt:lpstr>
      <vt:lpstr>Getting ASCII Values for letters and vice versa using chr() and ord()</vt:lpstr>
      <vt:lpstr>Subroutines (use def to create one)</vt:lpstr>
      <vt:lpstr>Passing Parameters into a subroutine</vt:lpstr>
      <vt:lpstr>Functions</vt:lpstr>
      <vt:lpstr>Global variables</vt:lpstr>
      <vt:lpstr>Two Dimensional Arrays</vt:lpstr>
      <vt:lpstr>Reading from files</vt:lpstr>
      <vt:lpstr>Writing to files</vt:lpstr>
      <vt:lpstr>Reading from files – using splitlines() removes all the /n’s!</vt:lpstr>
      <vt:lpstr>A Level Tips</vt:lpstr>
      <vt:lpstr>break will stop a loop</vt:lpstr>
      <vt:lpstr>continue will just stop that iteration (and go back to the for/while line)</vt:lpstr>
      <vt:lpstr>try and except</vt:lpstr>
      <vt:lpstr>An example showing different error types</vt:lpstr>
      <vt:lpstr>String manipulation useful stuff</vt:lpstr>
      <vt:lpstr>Printing strings</vt:lpstr>
      <vt:lpstr>Python f strings</vt:lpstr>
      <vt:lpstr>You can use &lt; and &gt; on words &amp; characters</vt:lpstr>
      <vt:lpstr>split() to create a list from a string</vt:lpstr>
      <vt:lpstr>Use join to stick a list back together</vt:lpstr>
      <vt:lpstr>Using the count() function to count number of items in list (or string)</vt:lpstr>
      <vt:lpstr>Numbers</vt:lpstr>
      <vt:lpstr>Using the round() function to round a number to a number of decimal places</vt:lpstr>
      <vt:lpstr>Abs() function (absolute)</vt:lpstr>
      <vt:lpstr>Lists vs Sets vs Tuples</vt:lpstr>
      <vt:lpstr>Working with lists(arrays)</vt:lpstr>
      <vt:lpstr>Check if something is in a list</vt:lpstr>
      <vt:lpstr>Dictionaries</vt:lpstr>
      <vt:lpstr>Sorting a list quickly using the sorted() function</vt:lpstr>
      <vt:lpstr>Sets</vt:lpstr>
      <vt:lpstr>Enumerate() (quite niche – but maybe useful?)</vt:lpstr>
      <vt:lpstr>Tuple unpacking – initialising multiple variables at once (quite niche – but maybe useful?)</vt:lpstr>
      <vt:lpstr>use type() to check what something is</vt:lpstr>
      <vt:lpstr>Getting file and directory names</vt:lpstr>
      <vt:lpstr>Loop through files in directory</vt:lpstr>
      <vt:lpstr>Using the collections module to count occurrences of item in a list (cheating?)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Code To Know</dc:title>
  <dc:creator>Laura James</dc:creator>
  <cp:lastModifiedBy>Mrs L James</cp:lastModifiedBy>
  <cp:revision>452</cp:revision>
  <dcterms:created xsi:type="dcterms:W3CDTF">2023-05-05T19:45:56Z</dcterms:created>
  <dcterms:modified xsi:type="dcterms:W3CDTF">2024-06-26T11:12:32Z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0x010100D52A46BD381F3641A5066AF658807D0F</vt:lpwstr>
  </property>
</Properties>
</file>