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6858000" cx="12192000"/>
  <p:notesSz cx="6858000" cy="9144000"/>
  <p:embeddedFontLst>
    <p:embeddedFont>
      <p:font typeface="Roboto"/>
      <p:regular r:id="rId60"/>
      <p:bold r:id="rId61"/>
      <p:italic r:id="rId62"/>
      <p:boldItalic r:id="rId63"/>
    </p:embeddedFont>
    <p:embeddedFont>
      <p:font typeface="Nunito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8" roundtripDataSignature="AMtx7miPdhYrlVKdFQMtIT2EoxOU6M2n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9B03CA-98D5-4F2A-AD72-861D8147AC54}">
  <a:tblStyle styleId="{429B03CA-98D5-4F2A-AD72-861D8147AC5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972FEEF5-8390-4F51-9086-9623B828589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italic.fntdata"/><Relationship Id="rId61" Type="http://schemas.openxmlformats.org/officeDocument/2006/relationships/font" Target="fonts/Roboto-bold.fntdata"/><Relationship Id="rId20" Type="http://schemas.openxmlformats.org/officeDocument/2006/relationships/slide" Target="slides/slide15.xml"/><Relationship Id="rId64" Type="http://schemas.openxmlformats.org/officeDocument/2006/relationships/font" Target="fonts/Nunito-regular.fntdata"/><Relationship Id="rId63" Type="http://schemas.openxmlformats.org/officeDocument/2006/relationships/font" Target="fonts/Roboto-boldItalic.fntdata"/><Relationship Id="rId22" Type="http://schemas.openxmlformats.org/officeDocument/2006/relationships/slide" Target="slides/slide17.xml"/><Relationship Id="rId66" Type="http://schemas.openxmlformats.org/officeDocument/2006/relationships/font" Target="fonts/Nunito-italic.fntdata"/><Relationship Id="rId21" Type="http://schemas.openxmlformats.org/officeDocument/2006/relationships/slide" Target="slides/slide16.xml"/><Relationship Id="rId65" Type="http://schemas.openxmlformats.org/officeDocument/2006/relationships/font" Target="fonts/Nunito-bold.fntdata"/><Relationship Id="rId24" Type="http://schemas.openxmlformats.org/officeDocument/2006/relationships/slide" Target="slides/slide19.xml"/><Relationship Id="rId68" Type="http://customschemas.google.com/relationships/presentationmetadata" Target="metadata"/><Relationship Id="rId23" Type="http://schemas.openxmlformats.org/officeDocument/2006/relationships/slide" Target="slides/slide18.xml"/><Relationship Id="rId67" Type="http://schemas.openxmlformats.org/officeDocument/2006/relationships/font" Target="fonts/Nunito-boldItalic.fntdata"/><Relationship Id="rId60" Type="http://schemas.openxmlformats.org/officeDocument/2006/relationships/font" Target="fonts/Roboto-regular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5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7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bviewer.org/github/laura-james/Python-Code_To-Know-GCSE/blob/main/Python_Code_To_Know.ipynb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nbviewer.org/github/laura-james/Python-OOP-Code-to-Know/blob/main/Object_Orientated_Programming_in_Python.ipynb" TargetMode="External"/><Relationship Id="rId4" Type="http://schemas.openxmlformats.org/officeDocument/2006/relationships/hyperlink" Target="https://www.pythonsponge.com/pages.html?book=.%2Ftutorial2.json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1.png"/><Relationship Id="rId4" Type="http://schemas.openxmlformats.org/officeDocument/2006/relationships/hyperlink" Target="https://replit.com/@laurajamesBCS/Y10-A-Playing-with-strings#main.py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Relationship Id="rId4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Relationship Id="rId4" Type="http://schemas.openxmlformats.org/officeDocument/2006/relationships/image" Target="../media/image5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3schools.com/python/ref_list_remove.asp" TargetMode="External"/><Relationship Id="rId10" Type="http://schemas.openxmlformats.org/officeDocument/2006/relationships/hyperlink" Target="https://www.w3schools.com/python/ref_list_pop.asp" TargetMode="External"/><Relationship Id="rId13" Type="http://schemas.openxmlformats.org/officeDocument/2006/relationships/hyperlink" Target="https://www.w3schools.com/python/ref_list_sort.asp" TargetMode="External"/><Relationship Id="rId12" Type="http://schemas.openxmlformats.org/officeDocument/2006/relationships/hyperlink" Target="https://www.w3schools.com/python/ref_list_reverse.as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w3schools.com/python/ref_list_append.asp" TargetMode="External"/><Relationship Id="rId4" Type="http://schemas.openxmlformats.org/officeDocument/2006/relationships/hyperlink" Target="https://www.w3schools.com/python/ref_list_clear.asp" TargetMode="External"/><Relationship Id="rId9" Type="http://schemas.openxmlformats.org/officeDocument/2006/relationships/hyperlink" Target="https://www.w3schools.com/python/ref_list_insert.asp" TargetMode="External"/><Relationship Id="rId5" Type="http://schemas.openxmlformats.org/officeDocument/2006/relationships/hyperlink" Target="https://www.w3schools.com/python/ref_list_copy.asp" TargetMode="External"/><Relationship Id="rId6" Type="http://schemas.openxmlformats.org/officeDocument/2006/relationships/hyperlink" Target="https://www.w3schools.com/python/ref_list_count.asp" TargetMode="External"/><Relationship Id="rId7" Type="http://schemas.openxmlformats.org/officeDocument/2006/relationships/hyperlink" Target="https://www.w3schools.com/python/ref_list_extend.asp" TargetMode="External"/><Relationship Id="rId8" Type="http://schemas.openxmlformats.org/officeDocument/2006/relationships/hyperlink" Target="https://www.w3schools.com/python/ref_list_index.asp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cap="flat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"/>
          <p:cNvSpPr txBox="1"/>
          <p:nvPr>
            <p:ph type="ctrTitle"/>
          </p:nvPr>
        </p:nvSpPr>
        <p:spPr>
          <a:xfrm>
            <a:off x="1285241" y="1008993"/>
            <a:ext cx="9231410" cy="35420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Arial"/>
              <a:buNone/>
            </a:pPr>
            <a:r>
              <a:rPr lang="en-GB" sz="10600">
                <a:latin typeface="Arial"/>
                <a:ea typeface="Arial"/>
                <a:cs typeface="Arial"/>
                <a:sym typeface="Arial"/>
              </a:rPr>
              <a:t>Python Code To Know</a:t>
            </a:r>
            <a:endParaRPr/>
          </a:p>
        </p:txBody>
      </p:sp>
      <p:sp>
        <p:nvSpPr>
          <p:cNvPr id="29" name="Google Shape;29;p1"/>
          <p:cNvSpPr txBox="1"/>
          <p:nvPr>
            <p:ph idx="1" type="subTitle"/>
          </p:nvPr>
        </p:nvSpPr>
        <p:spPr>
          <a:xfrm>
            <a:off x="1285241" y="4582814"/>
            <a:ext cx="7132335" cy="1312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>
                <a:latin typeface="Arial"/>
                <a:ea typeface="Arial"/>
                <a:cs typeface="Arial"/>
                <a:sym typeface="Arial"/>
              </a:rPr>
              <a:t>GCSE and A Level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i="1"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Random Numbers</a:t>
            </a:r>
            <a:endParaRPr/>
          </a:p>
        </p:txBody>
      </p:sp>
      <p:pic>
        <p:nvPicPr>
          <p:cNvPr descr="A screenshot of a computer program&#10;&#10;Description automatically generated"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882" y="2615239"/>
            <a:ext cx="7089422" cy="38664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0"/>
          <p:cNvSpPr txBox="1"/>
          <p:nvPr/>
        </p:nvSpPr>
        <p:spPr>
          <a:xfrm>
            <a:off x="2088443" y="517406"/>
            <a:ext cx="737540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top of the program import the random library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b="1"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random.randint()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generate a random number between two given numbers (</a:t>
            </a:r>
            <a:r>
              <a:rPr b="1" lang="en-GB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inclusive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descr="A screenshot of a computer&#10;&#10;Description automatically generated" id="99" name="Google Shape;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2144" y="5179776"/>
            <a:ext cx="4293780" cy="14957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/>
          <p:nvPr/>
        </p:nvSpPr>
        <p:spPr>
          <a:xfrm>
            <a:off x="8107325" y="4474534"/>
            <a:ext cx="37125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use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random.choice(list)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get a random item from a list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7797208" y="4385929"/>
            <a:ext cx="4403651" cy="234802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If statements</a:t>
            </a:r>
            <a:endParaRPr/>
          </a:p>
        </p:txBody>
      </p:sp>
      <p:pic>
        <p:nvPicPr>
          <p:cNvPr id="107" name="Google Shape;1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013" y="515388"/>
            <a:ext cx="10664173" cy="64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/>
          <p:nvPr/>
        </p:nvSpPr>
        <p:spPr>
          <a:xfrm>
            <a:off x="8883941" y="2374084"/>
            <a:ext cx="2112258" cy="914400"/>
          </a:xfrm>
          <a:prstGeom prst="wedgeRectCallout">
            <a:avLst>
              <a:gd fmla="val -291694" name="adj1"/>
              <a:gd fmla="val -5217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the name entered is “John” it wouldn’t print anything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If statements continued</a:t>
            </a:r>
            <a:endParaRPr/>
          </a:p>
        </p:txBody>
      </p:sp>
      <p:pic>
        <p:nvPicPr>
          <p:cNvPr id="114" name="Google Shape;1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9" y="598764"/>
            <a:ext cx="12224797" cy="329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For loops</a:t>
            </a:r>
            <a:endParaRPr/>
          </a:p>
        </p:txBody>
      </p:sp>
      <p:pic>
        <p:nvPicPr>
          <p:cNvPr id="120" name="Google Shape;12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33" y="515389"/>
            <a:ext cx="10877901" cy="612869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/>
          <p:nvPr/>
        </p:nvSpPr>
        <p:spPr>
          <a:xfrm>
            <a:off x="5771626" y="1526796"/>
            <a:ext cx="3414319" cy="612397"/>
          </a:xfrm>
          <a:prstGeom prst="wedgeRectCallout">
            <a:avLst>
              <a:gd fmla="val -144175" name="adj1"/>
              <a:gd fmla="val -4845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0" y="318223"/>
            <a:ext cx="3020037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For loops continued</a:t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9544" y="0"/>
            <a:ext cx="82296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/>
          <p:nvPr/>
        </p:nvSpPr>
        <p:spPr>
          <a:xfrm>
            <a:off x="8388992" y="1208015"/>
            <a:ext cx="3414319" cy="612397"/>
          </a:xfrm>
          <a:prstGeom prst="wedgeRectCallout">
            <a:avLst>
              <a:gd fmla="val -116449" name="adj1"/>
              <a:gd fmla="val -72029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8388991" y="1208014"/>
            <a:ext cx="3414319" cy="612397"/>
          </a:xfrm>
          <a:prstGeom prst="wedgeRectCallout">
            <a:avLst>
              <a:gd fmla="val -73451" name="adj1"/>
              <a:gd fmla="val 319751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For loops without a free i variable!</a:t>
            </a:r>
            <a:endParaRPr/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91214"/>
            <a:ext cx="11423850" cy="3924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7810151" y="3766656"/>
            <a:ext cx="3414319" cy="612397"/>
          </a:xfrm>
          <a:prstGeom prst="wedgeRectCallout">
            <a:avLst>
              <a:gd fmla="val -173413" name="adj1"/>
              <a:gd fmla="val -17174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While loops (condition controlled)</a:t>
            </a:r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22" y="515389"/>
            <a:ext cx="11318305" cy="59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8085430" y="5100506"/>
            <a:ext cx="3414319" cy="612397"/>
          </a:xfrm>
          <a:prstGeom prst="wedgeRectCallout">
            <a:avLst>
              <a:gd fmla="val -217639" name="adj1"/>
              <a:gd fmla="val -488185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Indentation matters!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9160778" y="2785145"/>
            <a:ext cx="2483141" cy="1166070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BA8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Could loop forever if the user never enters “cake”!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10574482" y="1635854"/>
            <a:ext cx="1253995" cy="861497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Warning: if you don’t ask again inside the loop you may get an infinite loop!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Arrays / Lists (use square brackets)</a:t>
            </a:r>
            <a:endParaRPr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 b="-962" l="9945" r="18905" t="12482"/>
          <a:stretch/>
        </p:blipFill>
        <p:spPr>
          <a:xfrm>
            <a:off x="176168" y="947957"/>
            <a:ext cx="8716163" cy="557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/>
          <p:nvPr/>
        </p:nvSpPr>
        <p:spPr>
          <a:xfrm>
            <a:off x="8808440" y="253221"/>
            <a:ext cx="3145872" cy="14078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Storing multiple values in the same variable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(these pair nicely with for loops)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8777681" y="2273417"/>
            <a:ext cx="3414319" cy="612397"/>
          </a:xfrm>
          <a:prstGeom prst="wedgeRectCallout">
            <a:avLst>
              <a:gd fmla="val -113255" name="adj1"/>
              <a:gd fmla="val -199426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Commas go OUTSIDE of quotes!</a:t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8414401" y="4435370"/>
            <a:ext cx="3414319" cy="612397"/>
          </a:xfrm>
          <a:prstGeom prst="wedgeRectCallout">
            <a:avLst>
              <a:gd fmla="val -113255" name="adj1"/>
              <a:gd fmla="val -199426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len(array) can be used in for loops to loop through an array</a:t>
            </a:r>
            <a:endParaRPr/>
          </a:p>
        </p:txBody>
      </p:sp>
      <p:pic>
        <p:nvPicPr>
          <p:cNvPr descr="A screenshot of a computer program&#10;&#10;Description automatically generated" id="155" name="Google Shape;1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0354" y="4927773"/>
            <a:ext cx="4054548" cy="1928872"/>
          </a:xfrm>
          <a:prstGeom prst="rect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6" name="Google Shape;156;p17"/>
          <p:cNvCxnSpPr/>
          <p:nvPr/>
        </p:nvCxnSpPr>
        <p:spPr>
          <a:xfrm flipH="1">
            <a:off x="6996223" y="5107172"/>
            <a:ext cx="1903228" cy="613144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Working with Strings</a:t>
            </a: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211" y="595720"/>
            <a:ext cx="11574351" cy="508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/>
          <p:nvPr/>
        </p:nvSpPr>
        <p:spPr>
          <a:xfrm>
            <a:off x="8054096" y="3680294"/>
            <a:ext cx="4043494" cy="103517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string is basically an array of letters/characters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6719583" y="209190"/>
            <a:ext cx="3414319" cy="612397"/>
          </a:xfrm>
          <a:prstGeom prst="wedgeRectCallout">
            <a:avLst>
              <a:gd fmla="val -147162" name="adj1"/>
              <a:gd fmla="val 269067" name="adj2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</a:t>
            </a:r>
            <a:r>
              <a:rPr lang="en-GB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tricky to remember – you can just work with individual letters and then + them together!</a:t>
            </a:r>
            <a:endParaRPr/>
          </a:p>
        </p:txBody>
      </p:sp>
      <p:pic>
        <p:nvPicPr>
          <p:cNvPr descr="Graphical user interface, text, application, email&#10;&#10;Description automatically generated" id="165" name="Google Shape;165;p18"/>
          <p:cNvPicPr preferRelativeResize="0"/>
          <p:nvPr/>
        </p:nvPicPr>
        <p:blipFill rotWithShape="1">
          <a:blip r:embed="rId4">
            <a:alphaModFix/>
          </a:blip>
          <a:srcRect b="74695" l="0" r="25629" t="0"/>
          <a:stretch/>
        </p:blipFill>
        <p:spPr>
          <a:xfrm>
            <a:off x="2303370" y="4153394"/>
            <a:ext cx="5378354" cy="1373521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raphical user interface, text, application, email&#10;&#10;Description automatically generated" id="166" name="Google Shape;166;p18"/>
          <p:cNvPicPr preferRelativeResize="0"/>
          <p:nvPr/>
        </p:nvPicPr>
        <p:blipFill rotWithShape="1">
          <a:blip r:embed="rId4">
            <a:alphaModFix/>
          </a:blip>
          <a:srcRect b="-3353" l="0" r="74142" t="91159"/>
          <a:stretch/>
        </p:blipFill>
        <p:spPr>
          <a:xfrm>
            <a:off x="4022300" y="5234370"/>
            <a:ext cx="2525253" cy="894980"/>
          </a:xfrm>
          <a:prstGeom prst="rect">
            <a:avLst/>
          </a:prstGeom>
          <a:noFill/>
          <a:ln cap="flat" cmpd="sng" w="9525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18"/>
          <p:cNvSpPr txBox="1"/>
          <p:nvPr/>
        </p:nvSpPr>
        <p:spPr>
          <a:xfrm>
            <a:off x="139390" y="6188926"/>
            <a:ext cx="7685047" cy="64633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if "X" </a:t>
            </a:r>
            <a:r>
              <a:rPr b="1" lang="en-GB" sz="1800">
                <a:solidFill>
                  <a:schemeClr val="dk1"/>
                </a:solidFill>
                <a:highlight>
                  <a:srgbClr val="FFFF00"/>
                </a:highlight>
                <a:latin typeface="Courier"/>
                <a:ea typeface="Courier"/>
                <a:cs typeface="Courier"/>
                <a:sym typeface="Courier"/>
              </a:rPr>
              <a:t>in</a:t>
            </a:r>
            <a:r>
              <a:rPr b="1" lang="en-GB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emailaddress: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  print("there is an X in the email address")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13465098" y="5018049"/>
            <a:ext cx="910682" cy="91068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8781585" y="5594194"/>
            <a:ext cx="3373243" cy="1200329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password[i].isupper() </a:t>
            </a: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will return True if the character is uppercase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(also </a:t>
            </a:r>
            <a:r>
              <a:rPr b="1"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islower()</a:t>
            </a:r>
            <a:r>
              <a:rPr b="1" lang="en-GB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27000" y="340302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Getting ASCII Values for letters and vice versa using</a:t>
            </a:r>
            <a:r>
              <a:rPr b="1" lang="en-GB"/>
              <a:t> chr()</a:t>
            </a:r>
            <a:r>
              <a:rPr lang="en-GB"/>
              <a:t> and </a:t>
            </a:r>
            <a:r>
              <a:rPr b="1" lang="en-GB"/>
              <a:t>ord()</a:t>
            </a:r>
            <a:endParaRPr/>
          </a:p>
        </p:txBody>
      </p:sp>
      <p:pic>
        <p:nvPicPr>
          <p:cNvPr descr="A picture containing graphical user interface&#10;&#10;Description automatically generated"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" y="2286006"/>
            <a:ext cx="8040329" cy="2667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76" name="Google Shape;1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9522" y="2091351"/>
            <a:ext cx="2718312" cy="2404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/>
          <p:nvPr/>
        </p:nvSpPr>
        <p:spPr>
          <a:xfrm>
            <a:off x="7152968" y="2691580"/>
            <a:ext cx="1327354" cy="120445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321732" y="321733"/>
            <a:ext cx="11546828" cy="6214534"/>
          </a:xfrm>
          <a:custGeom>
            <a:rect b="b" l="l" r="r" t="t"/>
            <a:pathLst>
              <a:path extrusionOk="0" h="6214534" w="11546828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 txBox="1"/>
          <p:nvPr>
            <p:ph type="ctrTitle"/>
          </p:nvPr>
        </p:nvSpPr>
        <p:spPr>
          <a:xfrm>
            <a:off x="1010024" y="1383527"/>
            <a:ext cx="6072333" cy="417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en-GB" sz="9600"/>
              <a:t>GSCE Computer Science</a:t>
            </a:r>
            <a:endParaRPr/>
          </a:p>
        </p:txBody>
      </p:sp>
      <p:sp>
        <p:nvSpPr>
          <p:cNvPr id="39" name="Google Shape;39;p2"/>
          <p:cNvSpPr txBox="1"/>
          <p:nvPr>
            <p:ph idx="1" type="subTitle"/>
          </p:nvPr>
        </p:nvSpPr>
        <p:spPr>
          <a:xfrm>
            <a:off x="7776051" y="2581835"/>
            <a:ext cx="3323968" cy="177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Link to Python Notebook</a:t>
            </a:r>
            <a:endParaRPr/>
          </a:p>
        </p:txBody>
      </p:sp>
      <p:cxnSp>
        <p:nvCxnSpPr>
          <p:cNvPr id="40" name="Google Shape;40;p2"/>
          <p:cNvCxnSpPr/>
          <p:nvPr/>
        </p:nvCxnSpPr>
        <p:spPr>
          <a:xfrm>
            <a:off x="7534656" y="1852863"/>
            <a:ext cx="0" cy="3236495"/>
          </a:xfrm>
          <a:prstGeom prst="straightConnector1">
            <a:avLst/>
          </a:prstGeom>
          <a:noFill/>
          <a:ln cap="sq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Subroutines (use def to create one)</a:t>
            </a:r>
            <a:endParaRPr/>
          </a:p>
        </p:txBody>
      </p:sp>
      <p:pic>
        <p:nvPicPr>
          <p:cNvPr id="183" name="Google Shape;183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667231"/>
            <a:ext cx="12725119" cy="4911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7684316" y="4345496"/>
            <a:ext cx="3657600" cy="229019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subroutine is </a:t>
            </a: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named block of code that can be called many times</a:t>
            </a: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Useful because: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arenR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avoids repeating the same code in a program 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AutoNum type="arabicParenR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name of the subroutine can also help others understand what your code is doing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Passing Parameters into a subroutine</a:t>
            </a:r>
            <a:endParaRPr/>
          </a:p>
        </p:txBody>
      </p:sp>
      <p:pic>
        <p:nvPicPr>
          <p:cNvPr id="190" name="Google Shape;190;p21"/>
          <p:cNvPicPr preferRelativeResize="0"/>
          <p:nvPr/>
        </p:nvPicPr>
        <p:blipFill rotWithShape="1">
          <a:blip r:embed="rId3">
            <a:alphaModFix/>
          </a:blip>
          <a:srcRect b="0" l="0" r="3197" t="-67"/>
          <a:stretch/>
        </p:blipFill>
        <p:spPr>
          <a:xfrm>
            <a:off x="0" y="511442"/>
            <a:ext cx="12236260" cy="5920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Functions</a:t>
            </a:r>
            <a:endParaRPr/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6384" y="780630"/>
            <a:ext cx="12321691" cy="4177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3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Global variables</a:t>
            </a:r>
            <a:endParaRPr/>
          </a:p>
        </p:txBody>
      </p:sp>
      <p:pic>
        <p:nvPicPr>
          <p:cNvPr descr="A screenshot of a computer program&#10;&#10;Description automatically generated" id="202" name="Google Shape;20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622" y="2471899"/>
            <a:ext cx="9008533" cy="417197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47037" y="620888"/>
            <a:ext cx="1184392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declared inside functions are 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local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they only exist while the function is running then they are discarded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use a variable between functions it must be declared as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small example below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someGlobal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created outside the functions but in order for the first function to use it, you have to use the instruction </a:t>
            </a:r>
            <a:r>
              <a:rPr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global someGlobal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indicate it is a global variable that can be used in all functions and it will retain its value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3"/>
          <p:cNvSpPr/>
          <p:nvPr/>
        </p:nvSpPr>
        <p:spPr>
          <a:xfrm>
            <a:off x="2634073" y="6039555"/>
            <a:ext cx="4270962" cy="49859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 is not global so causes an error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Two Dimensional Arrays</a:t>
            </a:r>
            <a:endParaRPr/>
          </a:p>
        </p:txBody>
      </p:sp>
      <p:pic>
        <p:nvPicPr>
          <p:cNvPr id="210" name="Google Shape;2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80" y="515389"/>
            <a:ext cx="9589316" cy="630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Reading from files</a:t>
            </a:r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79" y="784198"/>
            <a:ext cx="11694091" cy="5767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Writing to files</a:t>
            </a:r>
            <a:endParaRPr/>
          </a:p>
        </p:txBody>
      </p:sp>
      <p:pic>
        <p:nvPicPr>
          <p:cNvPr id="222" name="Google Shape;2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815" y="1041338"/>
            <a:ext cx="12503630" cy="314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/>
          <p:nvPr/>
        </p:nvSpPr>
        <p:spPr>
          <a:xfrm>
            <a:off x="7675927" y="629174"/>
            <a:ext cx="3414319" cy="524337"/>
          </a:xfrm>
          <a:prstGeom prst="wedgeRectCallout">
            <a:avLst>
              <a:gd fmla="val -168007" name="adj1"/>
              <a:gd fmla="val 128097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also use “w” to overwrite everything in the file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Reading from files </a:t>
            </a:r>
            <a:r>
              <a:rPr lang="en-GB" sz="3100"/>
              <a:t>– using splitlines() removes all the /n’s!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5234"/>
            <a:ext cx="12181839" cy="5599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321732" y="321733"/>
            <a:ext cx="11546828" cy="6214534"/>
          </a:xfrm>
          <a:custGeom>
            <a:rect b="b" l="l" r="r" t="t"/>
            <a:pathLst>
              <a:path extrusionOk="0" h="6214534" w="11546828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8"/>
          <p:cNvSpPr txBox="1"/>
          <p:nvPr>
            <p:ph type="ctrTitle"/>
          </p:nvPr>
        </p:nvSpPr>
        <p:spPr>
          <a:xfrm>
            <a:off x="1010024" y="1383527"/>
            <a:ext cx="6072333" cy="41751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en-GB" sz="9600">
                <a:latin typeface="Arial"/>
                <a:ea typeface="Arial"/>
                <a:cs typeface="Arial"/>
                <a:sym typeface="Arial"/>
              </a:rPr>
              <a:t>A Level Tips</a:t>
            </a:r>
            <a:endParaRPr/>
          </a:p>
        </p:txBody>
      </p:sp>
      <p:sp>
        <p:nvSpPr>
          <p:cNvPr id="239" name="Google Shape;239;p28"/>
          <p:cNvSpPr txBox="1"/>
          <p:nvPr>
            <p:ph idx="1" type="subTitle"/>
          </p:nvPr>
        </p:nvSpPr>
        <p:spPr>
          <a:xfrm>
            <a:off x="7776051" y="2581835"/>
            <a:ext cx="3323968" cy="2726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Particularly for the onscreen exam.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Not including OOP documentation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OOP Python notebook can be found 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here</a:t>
            </a:r>
            <a:r>
              <a:rPr lang="en-GB" sz="2000"/>
              <a:t>: 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cxnSp>
        <p:nvCxnSpPr>
          <p:cNvPr id="240" name="Google Shape;240;p28"/>
          <p:cNvCxnSpPr/>
          <p:nvPr/>
        </p:nvCxnSpPr>
        <p:spPr>
          <a:xfrm>
            <a:off x="7534656" y="1852863"/>
            <a:ext cx="0" cy="3236495"/>
          </a:xfrm>
          <a:prstGeom prst="straightConnector1">
            <a:avLst/>
          </a:prstGeom>
          <a:noFill/>
          <a:ln cap="sq" cmpd="sng" w="1905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1" name="Google Shape;241;p28"/>
          <p:cNvSpPr txBox="1"/>
          <p:nvPr/>
        </p:nvSpPr>
        <p:spPr>
          <a:xfrm>
            <a:off x="459059" y="5960327"/>
            <a:ext cx="102423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 Level Tips / Examples on 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https://www.pythonsponge.com/pages.html?book=.%2Ftutorial2.json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GB"/>
              <a:t>break</a:t>
            </a:r>
            <a:r>
              <a:rPr lang="en-GB"/>
              <a:t> will stop a loop</a:t>
            </a:r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721" y="675110"/>
            <a:ext cx="8780671" cy="601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6019" y="399177"/>
            <a:ext cx="10527753" cy="646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"/>
          <p:cNvSpPr/>
          <p:nvPr/>
        </p:nvSpPr>
        <p:spPr>
          <a:xfrm>
            <a:off x="5427677" y="2030136"/>
            <a:ext cx="4968244" cy="189591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Input() takes input from the user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can assign a variable using this input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Note: it will always be a string so use a function like int() or float() to convert it if you want to do arithmetic with it</a:t>
            </a:r>
            <a:endParaRPr/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8468" y="2744697"/>
            <a:ext cx="2896004" cy="46679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 txBox="1"/>
          <p:nvPr>
            <p:ph type="title"/>
          </p:nvPr>
        </p:nvSpPr>
        <p:spPr>
          <a:xfrm>
            <a:off x="0" y="1"/>
            <a:ext cx="10515600" cy="780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Print &amp; Input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265814" y="735331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GB"/>
              <a:t>continue </a:t>
            </a:r>
            <a:r>
              <a:rPr lang="en-GB"/>
              <a:t>will just stop that iteration (and go back to the for/while line)</a:t>
            </a:r>
            <a:endParaRPr/>
          </a:p>
        </p:txBody>
      </p:sp>
      <p:pic>
        <p:nvPicPr>
          <p:cNvPr descr="A screenshot of a computer&#10;&#10;Description automatically generated"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354" y="1880881"/>
            <a:ext cx="10044223" cy="4788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GB"/>
              <a:t>try </a:t>
            </a:r>
            <a:r>
              <a:rPr lang="en-GB"/>
              <a:t>and </a:t>
            </a:r>
            <a:r>
              <a:rPr b="1" lang="en-GB"/>
              <a:t>except</a:t>
            </a:r>
            <a:endParaRPr/>
          </a:p>
        </p:txBody>
      </p:sp>
      <p:sp>
        <p:nvSpPr>
          <p:cNvPr id="259" name="Google Shape;259;p31"/>
          <p:cNvSpPr txBox="1"/>
          <p:nvPr>
            <p:ph idx="1" type="body"/>
          </p:nvPr>
        </p:nvSpPr>
        <p:spPr>
          <a:xfrm>
            <a:off x="150517" y="901093"/>
            <a:ext cx="3723966" cy="539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quick way to check for errors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in the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 will stop as soon as it encounters an error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go to the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except </a:t>
            </a: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(More advanced: you can raise different exceptions but this is beyond A level)</a:t>
            </a:r>
            <a:endParaRPr/>
          </a:p>
        </p:txBody>
      </p:sp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327" y="995684"/>
            <a:ext cx="7858964" cy="4912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An example showing different error types</a:t>
            </a:r>
            <a:endParaRPr/>
          </a:p>
        </p:txBody>
      </p:sp>
      <p:pic>
        <p:nvPicPr>
          <p:cNvPr descr="A screenshot of a computer code&#10;&#10;Description automatically generated" id="266" name="Google Shape;2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669" y="1466760"/>
            <a:ext cx="11922640" cy="416371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416441" y="673395"/>
            <a:ext cx="80275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keep looping this if they kept getting it wrong?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3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String manipulation useful stuff</a:t>
            </a:r>
            <a:endParaRPr/>
          </a:p>
        </p:txBody>
      </p:sp>
      <p:pic>
        <p:nvPicPr>
          <p:cNvPr descr="Text&#10;&#10;Description automatically generated" id="273" name="Google Shape;273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687" y="522141"/>
            <a:ext cx="11213602" cy="61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/>
          <p:nvPr/>
        </p:nvSpPr>
        <p:spPr>
          <a:xfrm>
            <a:off x="6710810" y="-6440"/>
            <a:ext cx="505742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https://replit.com/@laurajamesBCS/Y10-A-Playing-with-strings#main.py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Printing strings</a:t>
            </a:r>
            <a:endParaRPr/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-1" y="515389"/>
            <a:ext cx="12011891" cy="539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print("hello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\n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hello")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print hello followed by hello on next line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</a:t>
            </a: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don't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want a newline automatically at the end of your print use: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0" i="0" lang="en-GB" sz="2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 print("Hello there!", </a:t>
            </a:r>
            <a:r>
              <a:rPr b="1" i="0" lang="en-GB" sz="28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end = "")</a:t>
            </a:r>
            <a:endParaRPr b="1" sz="280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81" name="Google Shape;2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110" y="1930387"/>
            <a:ext cx="9345329" cy="1200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6647" y="1133213"/>
            <a:ext cx="2990699" cy="162816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/>
        </p:nvSpPr>
        <p:spPr>
          <a:xfrm>
            <a:off x="8806647" y="763881"/>
            <a:ext cx="33024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escape characters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"/>
          <p:cNvSpPr txBox="1"/>
          <p:nvPr>
            <p:ph type="title"/>
          </p:nvPr>
        </p:nvSpPr>
        <p:spPr>
          <a:xfrm>
            <a:off x="158692" y="183523"/>
            <a:ext cx="10515600" cy="708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Python f strings</a:t>
            </a:r>
            <a:endParaRPr/>
          </a:p>
        </p:txBody>
      </p:sp>
      <p:sp>
        <p:nvSpPr>
          <p:cNvPr id="289" name="Google Shape;289;p35"/>
          <p:cNvSpPr txBox="1"/>
          <p:nvPr>
            <p:ph idx="1" type="body"/>
          </p:nvPr>
        </p:nvSpPr>
        <p:spPr>
          <a:xfrm>
            <a:off x="678402" y="131959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an f </a:t>
            </a: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first quotation mark and curly brackets around each variable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programmers love this!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you to combine variables with text </a:t>
            </a:r>
            <a:r>
              <a:rPr lang="en-GB" sz="28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without worrying about casting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9283" y="3730841"/>
            <a:ext cx="6449325" cy="2943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You can use &lt; and &gt; on words &amp; characters</a:t>
            </a:r>
            <a:endParaRPr/>
          </a:p>
        </p:txBody>
      </p:sp>
      <p:pic>
        <p:nvPicPr>
          <p:cNvPr id="296" name="Google Shape;296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02" y="971440"/>
            <a:ext cx="9093808" cy="565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split() to create a list from a string</a:t>
            </a:r>
            <a:endParaRPr/>
          </a:p>
        </p:txBody>
      </p:sp>
      <p:pic>
        <p:nvPicPr>
          <p:cNvPr id="302" name="Google Shape;30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124" y="948553"/>
            <a:ext cx="8404336" cy="496089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7"/>
          <p:cNvSpPr/>
          <p:nvPr/>
        </p:nvSpPr>
        <p:spPr>
          <a:xfrm>
            <a:off x="8284534" y="2250558"/>
            <a:ext cx="3526465" cy="14619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will split on spaces – you can use different characters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37"/>
          <p:cNvCxnSpPr/>
          <p:nvPr/>
        </p:nvCxnSpPr>
        <p:spPr>
          <a:xfrm rot="10800000">
            <a:off x="7084827" y="1706526"/>
            <a:ext cx="1176670" cy="111464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Use </a:t>
            </a:r>
            <a:r>
              <a:rPr b="1" lang="en-GB"/>
              <a:t>join </a:t>
            </a:r>
            <a:r>
              <a:rPr lang="en-GB"/>
              <a:t>to stick a list back together</a:t>
            </a:r>
            <a:endParaRPr/>
          </a:p>
        </p:txBody>
      </p:sp>
      <p:pic>
        <p:nvPicPr>
          <p:cNvPr id="310" name="Google Shape;310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7028" y="1485396"/>
            <a:ext cx="5625356" cy="4586028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8"/>
          <p:cNvSpPr txBox="1"/>
          <p:nvPr/>
        </p:nvSpPr>
        <p:spPr>
          <a:xfrm>
            <a:off x="1038687" y="1766655"/>
            <a:ext cx="282692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string before the join() function is what you want the separator to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don't want spaces between the list items just put ""</a:t>
            </a:r>
            <a:endParaRPr/>
          </a:p>
        </p:txBody>
      </p:sp>
      <p:cxnSp>
        <p:nvCxnSpPr>
          <p:cNvPr id="312" name="Google Shape;312;p38"/>
          <p:cNvCxnSpPr/>
          <p:nvPr/>
        </p:nvCxnSpPr>
        <p:spPr>
          <a:xfrm>
            <a:off x="3204839" y="2476870"/>
            <a:ext cx="3968318" cy="57704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"/>
          <p:cNvSpPr txBox="1"/>
          <p:nvPr>
            <p:ph type="title"/>
          </p:nvPr>
        </p:nvSpPr>
        <p:spPr>
          <a:xfrm>
            <a:off x="0" y="459"/>
            <a:ext cx="12190118" cy="514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Using the </a:t>
            </a:r>
            <a:r>
              <a:rPr b="1" lang="en-GB" sz="3200"/>
              <a:t>count()</a:t>
            </a:r>
            <a:r>
              <a:rPr lang="en-GB" sz="3200"/>
              <a:t> function to count number of items in list (or string)</a:t>
            </a:r>
            <a:endParaRPr sz="3200"/>
          </a:p>
        </p:txBody>
      </p:sp>
      <p:pic>
        <p:nvPicPr>
          <p:cNvPr descr="Graphical user interface, text, application, email&#10;&#10;Description automatically generated" id="318" name="Google Shape;31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325" y="647153"/>
            <a:ext cx="10457273" cy="612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 rotWithShape="1">
          <a:blip r:embed="rId3">
            <a:alphaModFix/>
          </a:blip>
          <a:srcRect b="0" l="0" r="0" t="8092"/>
          <a:stretch/>
        </p:blipFill>
        <p:spPr>
          <a:xfrm>
            <a:off x="1741212" y="441900"/>
            <a:ext cx="10721917" cy="61868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/>
          <p:nvPr>
            <p:ph type="title"/>
          </p:nvPr>
        </p:nvSpPr>
        <p:spPr>
          <a:xfrm>
            <a:off x="0" y="1409350"/>
            <a:ext cx="2164360" cy="851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Variables and data types</a:t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 rot="1020000">
            <a:off x="6629877" y="4213820"/>
            <a:ext cx="5137340" cy="1522702"/>
          </a:xfrm>
          <a:prstGeom prst="rect">
            <a:avLst/>
          </a:prstGeom>
          <a:solidFill>
            <a:schemeClr val="accent1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Character</a:t>
            </a:r>
            <a:r>
              <a:rPr b="1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also a data type in the exam but it's not a valid data type in Python! It is basically a single letter/character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0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Numbers</a:t>
            </a:r>
            <a:endParaRPr/>
          </a:p>
        </p:txBody>
      </p:sp>
      <p:sp>
        <p:nvSpPr>
          <p:cNvPr id="324" name="Google Shape;324;p40"/>
          <p:cNvSpPr txBox="1"/>
          <p:nvPr>
            <p:ph idx="1" type="body"/>
          </p:nvPr>
        </p:nvSpPr>
        <p:spPr>
          <a:xfrm>
            <a:off x="-1" y="515389"/>
            <a:ext cx="12011891" cy="539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functions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sum()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max()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min()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round()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732" y="4437442"/>
            <a:ext cx="4363059" cy="140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1411" y="1952622"/>
            <a:ext cx="4363059" cy="3918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/>
          <p:nvPr>
            <p:ph type="title"/>
          </p:nvPr>
        </p:nvSpPr>
        <p:spPr>
          <a:xfrm>
            <a:off x="150628" y="346017"/>
            <a:ext cx="12190118" cy="514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Using the </a:t>
            </a:r>
            <a:r>
              <a:rPr b="1" lang="en-GB" sz="3200"/>
              <a:t>round()</a:t>
            </a:r>
            <a:r>
              <a:rPr lang="en-GB" sz="3200"/>
              <a:t> function to round a number to a number of decimal places</a:t>
            </a:r>
            <a:endParaRPr sz="3200"/>
          </a:p>
        </p:txBody>
      </p:sp>
      <p:pic>
        <p:nvPicPr>
          <p:cNvPr descr="A screenshot of a computer&#10;&#10;Description automatically generated" id="332" name="Google Shape;33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1" y="1677661"/>
            <a:ext cx="13016088" cy="324867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 txBox="1"/>
          <p:nvPr/>
        </p:nvSpPr>
        <p:spPr>
          <a:xfrm>
            <a:off x="86658" y="5277380"/>
            <a:ext cx="12190118" cy="514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simply 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truncate 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(ie remove the decimals) you can just use int()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type="title"/>
          </p:nvPr>
        </p:nvSpPr>
        <p:spPr>
          <a:xfrm>
            <a:off x="105508" y="-842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Abs() function (absolute)</a:t>
            </a:r>
            <a:endParaRPr/>
          </a:p>
        </p:txBody>
      </p:sp>
      <p:pic>
        <p:nvPicPr>
          <p:cNvPr descr="Text&#10;&#10;Description automatically generated" id="339" name="Google Shape;339;p42"/>
          <p:cNvPicPr preferRelativeResize="0"/>
          <p:nvPr/>
        </p:nvPicPr>
        <p:blipFill rotWithShape="1">
          <a:blip r:embed="rId3">
            <a:alphaModFix/>
          </a:blip>
          <a:srcRect b="14814" l="0" r="124" t="56667"/>
          <a:stretch/>
        </p:blipFill>
        <p:spPr>
          <a:xfrm>
            <a:off x="-632636" y="1739895"/>
            <a:ext cx="14093243" cy="1326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Lists vs Sets vs Tuples</a:t>
            </a:r>
            <a:endParaRPr/>
          </a:p>
        </p:txBody>
      </p:sp>
      <p:graphicFrame>
        <p:nvGraphicFramePr>
          <p:cNvPr id="345" name="Google Shape;345;p43"/>
          <p:cNvGraphicFramePr/>
          <p:nvPr/>
        </p:nvGraphicFramePr>
        <p:xfrm>
          <a:off x="0" y="9490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{429B03CA-98D5-4F2A-AD72-861D8147AC54}</a:tableStyleId>
              </a:tblPr>
              <a:tblGrid>
                <a:gridCol w="2703025"/>
                <a:gridCol w="2703025"/>
                <a:gridCol w="2703025"/>
              </a:tblGrid>
              <a:tr h="49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List</a:t>
                      </a:r>
                      <a:endParaRPr/>
                    </a:p>
                  </a:txBody>
                  <a:tcPr marT="95250" marB="95250" marR="38100" marL="3810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Set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Tuple</a:t>
                      </a:r>
                      <a:endParaRPr/>
                    </a:p>
                  </a:txBody>
                  <a:tcPr marT="95250" marB="952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Lists is Mutable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Set is Mutable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Tuple is Immutable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It is Ordered collection of items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It is Unordered collection of items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It is Ordered collection of items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5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Items in list </a:t>
                      </a:r>
                      <a:r>
                        <a:rPr b="1" lang="en-GB" sz="1600" u="none" cap="none" strike="noStrike"/>
                        <a:t>can </a:t>
                      </a:r>
                      <a:r>
                        <a:rPr lang="en-GB" sz="1600" u="none" cap="none" strike="noStrike"/>
                        <a:t>be replaced or changed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Items in set </a:t>
                      </a:r>
                      <a:r>
                        <a:rPr b="1" lang="en-GB" sz="1600" u="none" cap="none" strike="noStrike"/>
                        <a:t>cannot </a:t>
                      </a:r>
                      <a:r>
                        <a:rPr lang="en-GB" sz="1600" u="none" cap="none" strike="noStrike"/>
                        <a:t>be changed or replaced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cap="none" strike="noStrike"/>
                        <a:t>Items in tuple </a:t>
                      </a:r>
                      <a:r>
                        <a:rPr b="1" lang="en-GB" sz="1600" u="none" cap="none" strike="noStrike"/>
                        <a:t>cannot </a:t>
                      </a:r>
                      <a:r>
                        <a:rPr lang="en-GB" sz="1600" u="none" cap="none" strike="noStrike"/>
                        <a:t>be changed or replaced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None/>
                      </a:pPr>
                      <a:r>
                        <a:rPr b="1" lang="en-GB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Mylist = [1,2,3,4]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None/>
                      </a:pPr>
                      <a:r>
                        <a:rPr b="1" lang="en-GB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Myset = {1,2,3,4}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None/>
                      </a:pPr>
                      <a:r>
                        <a:rPr b="1" lang="en-GB" sz="1600" u="none" cap="none" strike="noStrik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Mytuple = (1,2,3,4)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cap="none" strike="noStrike"/>
                        <a:t>Allows duplicates</a:t>
                      </a:r>
                      <a:endParaRPr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Duplicates not allowed</a:t>
                      </a:r>
                      <a:endParaRPr sz="1600" u="none" cap="none" strike="noStrike"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Allows duplicates</a:t>
                      </a:r>
                      <a:endParaRPr sz="1600" u="none" cap="none" strike="noStrike"/>
                    </a:p>
                  </a:txBody>
                  <a:tcPr marT="133350" marB="133350" marR="95250" marL="95250" anchor="ctr">
                    <a:lnL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FDFD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6" name="Google Shape;346;p43"/>
          <p:cNvSpPr txBox="1"/>
          <p:nvPr/>
        </p:nvSpPr>
        <p:spPr>
          <a:xfrm>
            <a:off x="2024474" y="519289"/>
            <a:ext cx="78043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Table of Differences between List, Set, and Tuple</a:t>
            </a:r>
            <a:endParaRPr/>
          </a:p>
        </p:txBody>
      </p:sp>
      <p:pic>
        <p:nvPicPr>
          <p:cNvPr descr="A screenshot of a computer code&#10;&#10;Description automatically generated" id="347" name="Google Shape;34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5659" y="4305898"/>
            <a:ext cx="5057422" cy="2554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Working with lists(arrays)</a:t>
            </a:r>
            <a:endParaRPr/>
          </a:p>
        </p:txBody>
      </p:sp>
      <p:graphicFrame>
        <p:nvGraphicFramePr>
          <p:cNvPr id="353" name="Google Shape;353;p44"/>
          <p:cNvGraphicFramePr/>
          <p:nvPr/>
        </p:nvGraphicFramePr>
        <p:xfrm>
          <a:off x="1154097" y="182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{972FEEF5-8390-4F51-9086-9623B8285899}</a:tableStyleId>
              </a:tblPr>
              <a:tblGrid>
                <a:gridCol w="1215175"/>
                <a:gridCol w="8116225"/>
              </a:tblGrid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Method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Description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append()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Adds an element at the end of the list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clear()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Removes all the elements from the list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copy()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Returns a copy of the list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count()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Returns the number of elements with the specified value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extend()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Add the elements of a list (or any iterable), to the end of the current list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34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index()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Returns the index of the first element with the specified value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insert()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Adds an element at the specified position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pop()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Removes the element at the specified position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remove()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Removes the first item with the specified value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reverse()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Reverses the order of the list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sng" cap="none" strike="noStrike">
                          <a:solidFill>
                            <a:srgbClr val="333333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sort()</a:t>
                      </a:r>
                      <a:endParaRPr sz="1800" u="none" cap="none" strike="noStrike"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Sorts the list</a:t>
                      </a:r>
                      <a:endParaRPr/>
                    </a:p>
                  </a:txBody>
                  <a:tcPr marT="38175" marB="38175" marR="76350" marL="763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54" name="Google Shape;354;p44"/>
          <p:cNvSpPr/>
          <p:nvPr/>
        </p:nvSpPr>
        <p:spPr>
          <a:xfrm>
            <a:off x="2727188" y="1458525"/>
            <a:ext cx="6986208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Roboto"/>
              <a:buNone/>
            </a:pPr>
            <a:r>
              <a:rPr b="1" i="0" lang="en-GB" sz="12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Python has a set of built-in methods that you can use on lists/arrays. Bold ones are the most useful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4"/>
          <p:cNvSpPr txBox="1"/>
          <p:nvPr/>
        </p:nvSpPr>
        <p:spPr>
          <a:xfrm>
            <a:off x="7365252" y="158474"/>
            <a:ext cx="4696287" cy="1200329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a string is a sequence of characters!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it's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immutable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so turn it into a list first using list() – do any operations on it – then turn back to a string using join()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Check if something is in a list</a:t>
            </a:r>
            <a:endParaRPr/>
          </a:p>
        </p:txBody>
      </p:sp>
      <p:sp>
        <p:nvSpPr>
          <p:cNvPr id="361" name="Google Shape;361;p45"/>
          <p:cNvSpPr txBox="1"/>
          <p:nvPr>
            <p:ph idx="1" type="body"/>
          </p:nvPr>
        </p:nvSpPr>
        <p:spPr>
          <a:xfrm>
            <a:off x="-1" y="515389"/>
            <a:ext cx="12011891" cy="539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</a:t>
            </a:r>
            <a:r>
              <a:rPr b="1"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keyword</a:t>
            </a:r>
            <a:endParaRPr/>
          </a:p>
        </p:txBody>
      </p:sp>
      <p:pic>
        <p:nvPicPr>
          <p:cNvPr id="362" name="Google Shape;36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9008" y="659545"/>
            <a:ext cx="5818736" cy="568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GB" sz="4800"/>
              <a:t>Dictionaries</a:t>
            </a:r>
            <a:endParaRPr/>
          </a:p>
        </p:txBody>
      </p:sp>
      <p:sp>
        <p:nvSpPr>
          <p:cNvPr id="368" name="Google Shape;368;p46"/>
          <p:cNvSpPr txBox="1"/>
          <p:nvPr>
            <p:ph idx="1" type="body"/>
          </p:nvPr>
        </p:nvSpPr>
        <p:spPr>
          <a:xfrm>
            <a:off x="0" y="901283"/>
            <a:ext cx="12011891" cy="539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b="0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 dictionary is a collection which is unordered, changeable and indexed. In Python dictionaries are written with curly brackets, and they have </a:t>
            </a:r>
            <a:r>
              <a:rPr b="1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keys</a:t>
            </a:r>
            <a:r>
              <a:rPr b="0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values</a:t>
            </a:r>
            <a:r>
              <a:rPr b="0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b="1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Example</a:t>
            </a:r>
            <a:endParaRPr b="0" i="0" sz="28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None/>
            </a:pPr>
            <a:r>
              <a:rPr b="0" i="0" lang="en-GB" sz="28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Create and print a dictionary: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BC9C"/>
              </a:buClr>
              <a:buSzPts val="2800"/>
              <a:buFont typeface="Arial"/>
              <a:buNone/>
            </a:pPr>
            <a: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  <a:t>thisdict = {</a:t>
            </a:r>
            <a:b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  <a:t>  "brand": "Ford",</a:t>
            </a:r>
            <a:b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  <a:t>  "model": "Mustang",</a:t>
            </a:r>
            <a:b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  <a:t>  "year": 1964</a:t>
            </a:r>
            <a:b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GB" sz="2800">
                <a:solidFill>
                  <a:srgbClr val="1ABC9C"/>
                </a:solidFill>
                <a:latin typeface="Courier New"/>
                <a:ea typeface="Courier New"/>
                <a:cs typeface="Courier New"/>
                <a:sym typeface="Courier New"/>
              </a:rPr>
              <a:t>print(thisdict)</a:t>
            </a:r>
            <a:endParaRPr b="0" i="0" sz="2800">
              <a:solidFill>
                <a:srgbClr val="33333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creenshot of a dictionary&#10;&#10;Description automatically generated" id="369" name="Google Shape;36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3363" y="3195364"/>
            <a:ext cx="6609644" cy="3741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Sorting a list quickly using the sorted() function</a:t>
            </a:r>
            <a:endParaRPr/>
          </a:p>
        </p:txBody>
      </p:sp>
      <p:sp>
        <p:nvSpPr>
          <p:cNvPr id="375" name="Google Shape;375;p47"/>
          <p:cNvSpPr txBox="1"/>
          <p:nvPr/>
        </p:nvSpPr>
        <p:spPr>
          <a:xfrm>
            <a:off x="533400" y="1158240"/>
            <a:ext cx="95945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newlist = </a:t>
            </a:r>
            <a:r>
              <a:rPr b="1" lang="en-GB" sz="3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sorted</a:t>
            </a:r>
            <a:r>
              <a:rPr lang="en-GB" sz="3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(numlist)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, application&#10;&#10;Description automatically generated" id="376" name="Google Shape;37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909" y="3987901"/>
            <a:ext cx="8623539" cy="274970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7"/>
          <p:cNvSpPr txBox="1"/>
          <p:nvPr/>
        </p:nvSpPr>
        <p:spPr>
          <a:xfrm>
            <a:off x="6082773" y="2583036"/>
            <a:ext cx="61100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example takes a long string of digits, splits it into a list of characters (which will sort the same way as the numbers). It then uses the sorted function and then the string slicking method [::-1] to reverse the list</a:t>
            </a:r>
            <a:endParaRPr/>
          </a:p>
        </p:txBody>
      </p:sp>
      <p:sp>
        <p:nvSpPr>
          <p:cNvPr id="378" name="Google Shape;378;p47"/>
          <p:cNvSpPr txBox="1"/>
          <p:nvPr/>
        </p:nvSpPr>
        <p:spPr>
          <a:xfrm>
            <a:off x="457200" y="2804160"/>
            <a:ext cx="33070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don't have to write your own sort function in the exam!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8"/>
          <p:cNvSpPr txBox="1"/>
          <p:nvPr>
            <p:ph type="title"/>
          </p:nvPr>
        </p:nvSpPr>
        <p:spPr>
          <a:xfrm>
            <a:off x="0" y="309834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 sz="6000"/>
              <a:t>Sets</a:t>
            </a:r>
            <a:endParaRPr/>
          </a:p>
        </p:txBody>
      </p:sp>
      <p:pic>
        <p:nvPicPr>
          <p:cNvPr id="384" name="Google Shape;3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222" y="2175458"/>
            <a:ext cx="12258539" cy="205506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8"/>
          <p:cNvSpPr txBox="1"/>
          <p:nvPr/>
        </p:nvSpPr>
        <p:spPr>
          <a:xfrm>
            <a:off x="112888" y="959555"/>
            <a:ext cx="110913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Sets are like lists but have curly brackets {}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the functions you can use with lists you can also do with sets (eg len() append())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immutable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you can't 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items within the set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"/>
          <p:cNvSpPr txBox="1"/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Enumerate() </a:t>
            </a:r>
            <a:r>
              <a:rPr lang="en-GB" sz="2400"/>
              <a:t>(quite niche – but maybe useful?)</a:t>
            </a:r>
            <a:endParaRPr/>
          </a:p>
        </p:txBody>
      </p:sp>
      <p:pic>
        <p:nvPicPr>
          <p:cNvPr descr="Enumerate in Python with EXAMPLES | H2kinfosys Blog" id="391" name="Google Shape;391;p4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3" y="1888185"/>
            <a:ext cx="8610514" cy="454780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9"/>
          <p:cNvSpPr txBox="1"/>
          <p:nvPr/>
        </p:nvSpPr>
        <p:spPr>
          <a:xfrm>
            <a:off x="423196" y="1325563"/>
            <a:ext cx="7741328" cy="377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Takes a list a creates another list but with pairs of numbered items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0" y="0"/>
            <a:ext cx="10515600" cy="6207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Concatenation (using + on strings)</a:t>
            </a:r>
            <a:endParaRPr/>
          </a:p>
        </p:txBody>
      </p:sp>
      <p:pic>
        <p:nvPicPr>
          <p:cNvPr id="61" name="Google Shape;61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825" l="0" r="0" t="771"/>
          <a:stretch/>
        </p:blipFill>
        <p:spPr>
          <a:xfrm>
            <a:off x="259135" y="619229"/>
            <a:ext cx="11664099" cy="624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0"/>
          <p:cNvSpPr txBox="1"/>
          <p:nvPr>
            <p:ph type="title"/>
          </p:nvPr>
        </p:nvSpPr>
        <p:spPr>
          <a:xfrm>
            <a:off x="0" y="301445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Tuple unpacking – initialising multiple variables at once </a:t>
            </a:r>
            <a:r>
              <a:rPr lang="en-GB" sz="3100"/>
              <a:t>(quite niche – but maybe useful?)</a:t>
            </a:r>
            <a:endParaRPr/>
          </a:p>
        </p:txBody>
      </p:sp>
      <p:pic>
        <p:nvPicPr>
          <p:cNvPr descr="Tuple unpacking in Python - YouTube" id="398" name="Google Shape;398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5700" l="0" r="0" t="0"/>
          <a:stretch/>
        </p:blipFill>
        <p:spPr>
          <a:xfrm>
            <a:off x="92681" y="1500327"/>
            <a:ext cx="12006637" cy="3667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1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use </a:t>
            </a:r>
            <a:r>
              <a:rPr b="1" lang="en-GB"/>
              <a:t>type() </a:t>
            </a:r>
            <a:r>
              <a:rPr lang="en-GB"/>
              <a:t>to check </a:t>
            </a:r>
            <a:r>
              <a:rPr b="1" lang="en-GB"/>
              <a:t>what</a:t>
            </a:r>
            <a:r>
              <a:rPr lang="en-GB"/>
              <a:t> something is</a:t>
            </a:r>
            <a:endParaRPr/>
          </a:p>
        </p:txBody>
      </p:sp>
      <p:pic>
        <p:nvPicPr>
          <p:cNvPr id="404" name="Google Shape;404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18" y="906367"/>
            <a:ext cx="3145870" cy="5177577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/>
        </p:nvSpPr>
        <p:spPr>
          <a:xfrm>
            <a:off x="4287915" y="1802167"/>
            <a:ext cx="680917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useful if you want to check the class of something.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say of there are different types of Cards in a Deck – might be a good way of working out what type of object something 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how it can be used in an selection (if) statement</a:t>
            </a:r>
            <a:endParaRPr/>
          </a:p>
        </p:txBody>
      </p:sp>
      <p:cxnSp>
        <p:nvCxnSpPr>
          <p:cNvPr id="406" name="Google Shape;406;p51"/>
          <p:cNvCxnSpPr/>
          <p:nvPr/>
        </p:nvCxnSpPr>
        <p:spPr>
          <a:xfrm rot="10800000">
            <a:off x="3231472" y="3127730"/>
            <a:ext cx="1056443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2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Getting file and directory names</a:t>
            </a:r>
            <a:endParaRPr/>
          </a:p>
        </p:txBody>
      </p:sp>
      <p:sp>
        <p:nvSpPr>
          <p:cNvPr id="412" name="Google Shape;412;p52"/>
          <p:cNvSpPr txBox="1"/>
          <p:nvPr>
            <p:ph idx="1" type="body"/>
          </p:nvPr>
        </p:nvSpPr>
        <p:spPr>
          <a:xfrm>
            <a:off x="-1" y="515389"/>
            <a:ext cx="12011891" cy="539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os module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6226" y="1373464"/>
            <a:ext cx="10512813" cy="502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Loop through files in directory</a:t>
            </a:r>
            <a:endParaRPr/>
          </a:p>
        </p:txBody>
      </p:sp>
      <p:pic>
        <p:nvPicPr>
          <p:cNvPr id="419" name="Google Shape;41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347"/>
            <a:ext cx="11954312" cy="615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4"/>
          <p:cNvSpPr txBox="1"/>
          <p:nvPr>
            <p:ph type="title"/>
          </p:nvPr>
        </p:nvSpPr>
        <p:spPr>
          <a:xfrm>
            <a:off x="0" y="36016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Using the </a:t>
            </a:r>
            <a:r>
              <a:rPr b="1" lang="en-GB"/>
              <a:t>collections</a:t>
            </a:r>
            <a:r>
              <a:rPr lang="en-GB"/>
              <a:t> module to count occurrences of item in a list </a:t>
            </a:r>
            <a:r>
              <a:rPr lang="en-GB" sz="2000"/>
              <a:t>(cheating?)</a:t>
            </a:r>
            <a:endParaRPr/>
          </a:p>
        </p:txBody>
      </p:sp>
      <p:pic>
        <p:nvPicPr>
          <p:cNvPr id="425" name="Google Shape;425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611" y="4611189"/>
            <a:ext cx="9206236" cy="199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922" y="1504058"/>
            <a:ext cx="10261182" cy="33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4"/>
          <p:cNvSpPr/>
          <p:nvPr/>
        </p:nvSpPr>
        <p:spPr>
          <a:xfrm>
            <a:off x="6801555" y="649111"/>
            <a:ext cx="4722518" cy="921925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Although you can just use the count() function for this (see prev slide)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>
            <p:ph type="title"/>
          </p:nvPr>
        </p:nvSpPr>
        <p:spPr>
          <a:xfrm>
            <a:off x="0" y="-3989"/>
            <a:ext cx="10515600" cy="800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Casting </a:t>
            </a:r>
            <a:r>
              <a:rPr lang="en-GB"/>
              <a:t>(changing a data type to another)</a:t>
            </a:r>
            <a:endParaRPr/>
          </a:p>
        </p:txBody>
      </p:sp>
      <p:pic>
        <p:nvPicPr>
          <p:cNvPr id="67" name="Google Shape;6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494" y="796955"/>
            <a:ext cx="12344988" cy="58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0" y="0"/>
            <a:ext cx="10515600" cy="681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Arithmetic operators</a:t>
            </a:r>
            <a:endParaRPr/>
          </a:p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13" y="562220"/>
            <a:ext cx="11208390" cy="592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70903" y="2682748"/>
            <a:ext cx="3435159" cy="299248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4781725" y="4186106"/>
            <a:ext cx="1434517" cy="88084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Comparison operators</a:t>
            </a:r>
            <a:endParaRPr/>
          </a:p>
        </p:txBody>
      </p:sp>
      <p:pic>
        <p:nvPicPr>
          <p:cNvPr id="81" name="Google Shape;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515389"/>
            <a:ext cx="12202978" cy="417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747" y="3429000"/>
            <a:ext cx="5261287" cy="168436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/>
          <p:nvPr/>
        </p:nvSpPr>
        <p:spPr>
          <a:xfrm>
            <a:off x="4756558" y="4127383"/>
            <a:ext cx="1476462" cy="562063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Boolean Operators (and / or)</a:t>
            </a:r>
            <a:endParaRPr/>
          </a:p>
        </p:txBody>
      </p:sp>
      <p:pic>
        <p:nvPicPr>
          <p:cNvPr id="89" name="Google Shape;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0456"/>
            <a:ext cx="12192000" cy="227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5149" y="4436893"/>
            <a:ext cx="5138106" cy="163673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9"/>
          <p:cNvSpPr/>
          <p:nvPr/>
        </p:nvSpPr>
        <p:spPr>
          <a:xfrm rot="5400000">
            <a:off x="4088060" y="3753665"/>
            <a:ext cx="2339479" cy="191246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2023-05-05T19:45:56Z</dcterms:created>
  <dc:creator>Laura James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0x010100D52A46BD381F3641A5066AF658807D0F</vt:lpwstr>
  </property>
</Properties>
</file>